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4" r:id="rId9"/>
    <p:sldId id="265" r:id="rId10"/>
    <p:sldId id="267" r:id="rId11"/>
    <p:sldId id="266" r:id="rId12"/>
    <p:sldId id="263" r:id="rId13"/>
  </p:sldIdLst>
  <p:sldSz cx="12192000" cy="6858000"/>
  <p:notesSz cx="6858000" cy="9144000"/>
  <p:embeddedFontLst>
    <p:embeddedFont>
      <p:font typeface="Open Sans" charset="0"/>
      <p:regular r:id="rId15"/>
      <p:bold r:id="rId16"/>
      <p:italic r:id="rId17"/>
      <p:boldItalic r:id="rId18"/>
    </p:embeddedFont>
    <p:embeddedFont>
      <p:font typeface="Encode Sans ExtraBold" charset="0"/>
      <p:bold r:id="rId19"/>
    </p:embeddedFont>
    <p:embeddedFont>
      <p:font typeface="Calibri" pitchFamily="34" charset="0"/>
      <p:regular r:id="rId20"/>
      <p:bold r:id="rId21"/>
      <p:italic r:id="rId22"/>
      <p:boldItalic r:id="rId23"/>
    </p:embeddedFont>
    <p:embeddedFont>
      <p:font typeface="Encode Sans" charset="0"/>
      <p:regular r:id="rId24"/>
      <p:bold r:id="rId25"/>
    </p:embeddedFont>
    <p:embeddedFont>
      <p:font typeface="Century Gothic" pitchFamily="3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18" d="100"/>
          <a:sy n="118" d="100"/>
        </p:scale>
        <p:origin x="-276" y="1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4327283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1e10b083f4c_1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g1e10b083f4c_1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 rot="5400000">
            <a:off x="3920332" y="-1256507"/>
            <a:ext cx="4351337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46" name="Google Shape;46;p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4095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3"/>
          <p:cNvPicPr preferRelativeResize="0"/>
          <p:nvPr/>
        </p:nvPicPr>
        <p:blipFill>
          <a:blip r:embed="rId3">
            <a:alphaModFix amt="30000"/>
          </a:blip>
          <a:stretch>
            <a:fillRect/>
          </a:stretch>
        </p:blipFill>
        <p:spPr>
          <a:xfrm>
            <a:off x="4375150" y="6547274"/>
            <a:ext cx="3441700" cy="196425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3"/>
          <p:cNvSpPr txBox="1"/>
          <p:nvPr/>
        </p:nvSpPr>
        <p:spPr>
          <a:xfrm>
            <a:off x="6016437" y="2843888"/>
            <a:ext cx="5822211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5400"/>
              <a:buFont typeface="Open Sans"/>
              <a:buNone/>
            </a:pPr>
            <a:r>
              <a:rPr lang="en-US" sz="4800" dirty="0" err="1" smtClean="0">
                <a:solidFill>
                  <a:srgbClr val="EFEFEF"/>
                </a:solidFill>
                <a:latin typeface="Encode Sans ExtraBold"/>
                <a:ea typeface="Encode Sans ExtraBold"/>
                <a:cs typeface="Encode Sans ExtraBold"/>
                <a:sym typeface="Encode Sans ExtraBold"/>
              </a:rPr>
              <a:t>Sumar</a:t>
            </a:r>
            <a:r>
              <a:rPr lang="en-US" sz="4800" dirty="0" smtClean="0">
                <a:solidFill>
                  <a:srgbClr val="EFEFEF"/>
                </a:solidFill>
                <a:latin typeface="Encode Sans ExtraBold"/>
                <a:ea typeface="Encode Sans ExtraBold"/>
                <a:cs typeface="Encode Sans ExtraBold"/>
                <a:sym typeface="Encode Sans ExtraBold"/>
              </a:rPr>
              <a:t> </a:t>
            </a:r>
            <a:r>
              <a:rPr lang="en-US" sz="4800" dirty="0" err="1" smtClean="0">
                <a:solidFill>
                  <a:srgbClr val="EFEFEF"/>
                </a:solidFill>
                <a:latin typeface="Encode Sans ExtraBold"/>
                <a:ea typeface="Encode Sans ExtraBold"/>
                <a:cs typeface="Encode Sans ExtraBold"/>
                <a:sym typeface="Encode Sans ExtraBold"/>
              </a:rPr>
              <a:t>Resultados</a:t>
            </a:r>
            <a:endParaRPr sz="1200" dirty="0">
              <a:latin typeface="Encode Sans ExtraBold"/>
              <a:ea typeface="Encode Sans ExtraBold"/>
              <a:cs typeface="Encode Sans ExtraBold"/>
              <a:sym typeface="Encode Sans ExtraBold"/>
            </a:endParaRPr>
          </a:p>
        </p:txBody>
      </p:sp>
      <p:sp>
        <p:nvSpPr>
          <p:cNvPr id="90" name="Google Shape;90;p13"/>
          <p:cNvSpPr txBox="1"/>
          <p:nvPr/>
        </p:nvSpPr>
        <p:spPr>
          <a:xfrm>
            <a:off x="6627377" y="3581697"/>
            <a:ext cx="4434435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lnSpc>
                <a:spcPct val="150000"/>
              </a:lnSpc>
              <a:buClr>
                <a:srgbClr val="EFEFEF"/>
              </a:buClr>
              <a:buSzPts val="1000"/>
            </a:pPr>
            <a:r>
              <a:rPr lang="en-US" b="1" dirty="0" err="1" smtClean="0">
                <a:solidFill>
                  <a:srgbClr val="EFEFEF"/>
                </a:solidFill>
                <a:latin typeface="Open Sans"/>
                <a:ea typeface="Open Sans"/>
                <a:cs typeface="Open Sans"/>
                <a:sym typeface="Open Sans"/>
              </a:rPr>
              <a:t>Estrategias</a:t>
            </a:r>
            <a:r>
              <a:rPr lang="en-US" b="1" dirty="0" smtClean="0">
                <a:solidFill>
                  <a:srgbClr val="EFEFE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b="1" dirty="0" err="1" smtClean="0">
                <a:solidFill>
                  <a:srgbClr val="EFEFEF"/>
                </a:solidFill>
                <a:latin typeface="Open Sans"/>
                <a:ea typeface="Open Sans"/>
                <a:cs typeface="Open Sans"/>
                <a:sym typeface="Open Sans"/>
              </a:rPr>
              <a:t>compartidas</a:t>
            </a:r>
            <a:r>
              <a:rPr lang="en-US" b="1" dirty="0" smtClean="0">
                <a:solidFill>
                  <a:srgbClr val="EFEFE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b="1" dirty="0" err="1">
                <a:solidFill>
                  <a:srgbClr val="EFEFEF"/>
                </a:solidFill>
                <a:latin typeface="Open Sans"/>
                <a:ea typeface="Open Sans"/>
                <a:cs typeface="Open Sans"/>
                <a:sym typeface="Open Sans"/>
              </a:rPr>
              <a:t>para</a:t>
            </a:r>
            <a:r>
              <a:rPr lang="en-US" b="1" dirty="0">
                <a:solidFill>
                  <a:srgbClr val="EFEFE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b="1" dirty="0" err="1">
                <a:solidFill>
                  <a:srgbClr val="EFEFEF"/>
                </a:solidFill>
                <a:latin typeface="Open Sans"/>
                <a:ea typeface="Open Sans"/>
                <a:cs typeface="Open Sans"/>
                <a:sym typeface="Open Sans"/>
              </a:rPr>
              <a:t>mejorar</a:t>
            </a:r>
            <a:r>
              <a:rPr lang="en-US" b="1" dirty="0">
                <a:solidFill>
                  <a:srgbClr val="EFEFE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b="1" dirty="0" smtClean="0">
                <a:solidFill>
                  <a:srgbClr val="EFEFEF"/>
                </a:solidFill>
                <a:latin typeface="Open Sans"/>
                <a:ea typeface="Open Sans"/>
                <a:cs typeface="Open Sans"/>
                <a:sym typeface="Open Sans"/>
              </a:rPr>
              <a:t> la </a:t>
            </a:r>
            <a:r>
              <a:rPr lang="en-US" b="1" dirty="0" err="1" smtClean="0">
                <a:solidFill>
                  <a:srgbClr val="EFEFEF"/>
                </a:solidFill>
                <a:latin typeface="Open Sans"/>
                <a:ea typeface="Open Sans"/>
                <a:cs typeface="Open Sans"/>
                <a:sym typeface="Open Sans"/>
              </a:rPr>
              <a:t>Cobertura</a:t>
            </a:r>
            <a:r>
              <a:rPr lang="en-US" b="1" dirty="0" smtClean="0">
                <a:solidFill>
                  <a:srgbClr val="EFEFEF"/>
                </a:solidFill>
                <a:latin typeface="Open Sans"/>
                <a:ea typeface="Open Sans"/>
                <a:cs typeface="Open Sans"/>
                <a:sym typeface="Open Sans"/>
              </a:rPr>
              <a:t> Sanitaria </a:t>
            </a:r>
            <a:r>
              <a:rPr lang="en-US" b="1" dirty="0">
                <a:solidFill>
                  <a:srgbClr val="EFEFEF"/>
                </a:solidFill>
                <a:latin typeface="Open Sans"/>
                <a:ea typeface="Open Sans"/>
                <a:cs typeface="Open Sans"/>
                <a:sym typeface="Open Sans"/>
              </a:rPr>
              <a:t>en Santiago del Estero</a:t>
            </a:r>
            <a:endParaRPr sz="2400" b="1" dirty="0"/>
          </a:p>
        </p:txBody>
      </p:sp>
      <p:pic>
        <p:nvPicPr>
          <p:cNvPr id="91" name="Google Shape;91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95362" y="2478475"/>
            <a:ext cx="3267727" cy="19010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2" name="Google Shape;92;p13"/>
          <p:cNvCxnSpPr/>
          <p:nvPr/>
        </p:nvCxnSpPr>
        <p:spPr>
          <a:xfrm>
            <a:off x="5704312" y="3050225"/>
            <a:ext cx="0" cy="9639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93" name="Google Shape;93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854900" y="354100"/>
            <a:ext cx="2912400" cy="104825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90;p13"/>
          <p:cNvSpPr txBox="1"/>
          <p:nvPr/>
        </p:nvSpPr>
        <p:spPr>
          <a:xfrm>
            <a:off x="7605161" y="4737505"/>
            <a:ext cx="4434435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lnSpc>
                <a:spcPct val="150000"/>
              </a:lnSpc>
              <a:buClr>
                <a:srgbClr val="EFEFEF"/>
              </a:buClr>
              <a:buSzPts val="1000"/>
            </a:pPr>
            <a:r>
              <a:rPr lang="en-US" sz="1200" dirty="0" err="1" smtClean="0">
                <a:solidFill>
                  <a:srgbClr val="EFEFEF"/>
                </a:solidFill>
                <a:latin typeface="Open Sans"/>
                <a:ea typeface="Open Sans"/>
                <a:cs typeface="Open Sans"/>
                <a:sym typeface="Open Sans"/>
              </a:rPr>
              <a:t>Programa</a:t>
            </a:r>
            <a:r>
              <a:rPr lang="en-US" sz="1200" dirty="0" smtClean="0">
                <a:solidFill>
                  <a:srgbClr val="EFEFE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dirty="0" err="1" smtClean="0">
                <a:solidFill>
                  <a:srgbClr val="EFEFEF"/>
                </a:solidFill>
                <a:latin typeface="Open Sans"/>
                <a:ea typeface="Open Sans"/>
                <a:cs typeface="Open Sans"/>
                <a:sym typeface="Open Sans"/>
              </a:rPr>
              <a:t>Sumar</a:t>
            </a:r>
            <a:r>
              <a:rPr lang="en-US" sz="1200" dirty="0" smtClean="0">
                <a:solidFill>
                  <a:srgbClr val="EFEFEF"/>
                </a:solidFill>
                <a:latin typeface="Open Sans"/>
                <a:ea typeface="Open Sans"/>
                <a:cs typeface="Open Sans"/>
                <a:sym typeface="Open Sans"/>
              </a:rPr>
              <a:t> – </a:t>
            </a:r>
            <a:r>
              <a:rPr lang="en-US" sz="1200" dirty="0" err="1" smtClean="0">
                <a:solidFill>
                  <a:srgbClr val="EFEFEF"/>
                </a:solidFill>
                <a:latin typeface="Open Sans"/>
                <a:ea typeface="Open Sans"/>
                <a:cs typeface="Open Sans"/>
                <a:sym typeface="Open Sans"/>
              </a:rPr>
              <a:t>Provincia</a:t>
            </a:r>
            <a:r>
              <a:rPr lang="en-US" sz="1200" dirty="0" smtClean="0">
                <a:solidFill>
                  <a:srgbClr val="EFEFEF"/>
                </a:solidFill>
                <a:latin typeface="Open Sans"/>
                <a:ea typeface="Open Sans"/>
                <a:cs typeface="Open Sans"/>
                <a:sym typeface="Open Sans"/>
              </a:rPr>
              <a:t> de Santiago del Estero</a:t>
            </a:r>
          </a:p>
          <a:p>
            <a:pPr lvl="0" algn="ctr">
              <a:lnSpc>
                <a:spcPct val="150000"/>
              </a:lnSpc>
              <a:buClr>
                <a:srgbClr val="EFEFEF"/>
              </a:buClr>
              <a:buSzPts val="1000"/>
            </a:pPr>
            <a:r>
              <a:rPr lang="en-US" sz="1200" dirty="0" err="1" smtClean="0">
                <a:solidFill>
                  <a:srgbClr val="EFEFEF"/>
                </a:solidFill>
                <a:latin typeface="Open Sans"/>
                <a:ea typeface="Open Sans"/>
                <a:cs typeface="Open Sans"/>
                <a:sym typeface="Open Sans"/>
              </a:rPr>
              <a:t>Área</a:t>
            </a:r>
            <a:r>
              <a:rPr lang="en-US" sz="1200" dirty="0" smtClean="0">
                <a:solidFill>
                  <a:srgbClr val="EFEFEF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1200" dirty="0" err="1" smtClean="0">
                <a:solidFill>
                  <a:srgbClr val="EFEFEF"/>
                </a:solidFill>
                <a:latin typeface="Open Sans"/>
                <a:ea typeface="Open Sans"/>
                <a:cs typeface="Open Sans"/>
                <a:sym typeface="Open Sans"/>
              </a:rPr>
              <a:t>FCGSyS</a:t>
            </a:r>
            <a:endParaRPr lang="en-US" sz="1200" dirty="0" smtClean="0">
              <a:solidFill>
                <a:srgbClr val="EFEFE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 algn="ctr">
              <a:lnSpc>
                <a:spcPct val="150000"/>
              </a:lnSpc>
              <a:buClr>
                <a:srgbClr val="EFEFEF"/>
              </a:buClr>
              <a:buSzPts val="1000"/>
            </a:pPr>
            <a:r>
              <a:rPr lang="en-US" sz="1200" dirty="0" err="1" smtClean="0">
                <a:solidFill>
                  <a:srgbClr val="EFEFEF"/>
                </a:solidFill>
                <a:latin typeface="Open Sans"/>
                <a:ea typeface="Open Sans"/>
                <a:cs typeface="Open Sans"/>
                <a:sym typeface="Open Sans"/>
              </a:rPr>
              <a:t>Equipo</a:t>
            </a:r>
            <a:r>
              <a:rPr lang="en-US" sz="1200" dirty="0" smtClean="0">
                <a:solidFill>
                  <a:srgbClr val="EFEFEF"/>
                </a:solidFill>
                <a:latin typeface="Open Sans"/>
                <a:ea typeface="Open Sans"/>
                <a:cs typeface="Open Sans"/>
                <a:sym typeface="Open Sans"/>
              </a:rPr>
              <a:t> – </a:t>
            </a:r>
            <a:r>
              <a:rPr lang="en-US" sz="1200" dirty="0" err="1" smtClean="0">
                <a:solidFill>
                  <a:srgbClr val="EFEFEF"/>
                </a:solidFill>
                <a:latin typeface="Open Sans"/>
                <a:ea typeface="Open Sans"/>
                <a:cs typeface="Open Sans"/>
                <a:sym typeface="Open Sans"/>
              </a:rPr>
              <a:t>Autores</a:t>
            </a:r>
            <a:endParaRPr lang="en-US" sz="1200" dirty="0" smtClean="0">
              <a:solidFill>
                <a:srgbClr val="EFEFE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42900" lvl="0" indent="-342900" algn="ctr">
              <a:lnSpc>
                <a:spcPct val="150000"/>
              </a:lnSpc>
              <a:buClr>
                <a:srgbClr val="EFEFEF"/>
              </a:buClr>
              <a:buSzPts val="1000"/>
              <a:buFont typeface="Arial" pitchFamily="34" charset="0"/>
              <a:buChar char="•"/>
            </a:pPr>
            <a:r>
              <a:rPr lang="en-US" sz="1200" dirty="0" err="1" smtClean="0">
                <a:solidFill>
                  <a:srgbClr val="EFEFEF"/>
                </a:solidFill>
                <a:latin typeface="Open Sans"/>
                <a:ea typeface="Open Sans"/>
                <a:cs typeface="Open Sans"/>
                <a:sym typeface="Open Sans"/>
              </a:rPr>
              <a:t>Borsellino</a:t>
            </a:r>
            <a:r>
              <a:rPr lang="en-US" sz="1200" dirty="0" smtClean="0">
                <a:solidFill>
                  <a:srgbClr val="EFEFEF"/>
                </a:solidFill>
                <a:latin typeface="Open Sans"/>
                <a:ea typeface="Open Sans"/>
                <a:cs typeface="Open Sans"/>
                <a:sym typeface="Open Sans"/>
              </a:rPr>
              <a:t>, Silvia</a:t>
            </a:r>
          </a:p>
          <a:p>
            <a:pPr marL="342900" lvl="0" indent="-342900" algn="ctr">
              <a:lnSpc>
                <a:spcPct val="150000"/>
              </a:lnSpc>
              <a:buClr>
                <a:srgbClr val="EFEFEF"/>
              </a:buClr>
              <a:buSzPts val="1000"/>
              <a:buFont typeface="Arial" pitchFamily="34" charset="0"/>
              <a:buChar char="•"/>
            </a:pPr>
            <a:r>
              <a:rPr lang="en-US" sz="1200" dirty="0" err="1" smtClean="0">
                <a:solidFill>
                  <a:srgbClr val="EFEFEF"/>
                </a:solidFill>
                <a:latin typeface="Open Sans"/>
                <a:ea typeface="Open Sans"/>
                <a:cs typeface="Open Sans"/>
                <a:sym typeface="Open Sans"/>
              </a:rPr>
              <a:t>Román</a:t>
            </a:r>
            <a:r>
              <a:rPr lang="en-US" sz="1200" dirty="0" smtClean="0">
                <a:solidFill>
                  <a:srgbClr val="EFEFEF"/>
                </a:solidFill>
                <a:latin typeface="Open Sans"/>
                <a:ea typeface="Open Sans"/>
                <a:cs typeface="Open Sans"/>
                <a:sym typeface="Open Sans"/>
              </a:rPr>
              <a:t>, Gladys</a:t>
            </a:r>
          </a:p>
          <a:p>
            <a:pPr marL="342900" lvl="0" indent="-342900" algn="ctr">
              <a:lnSpc>
                <a:spcPct val="150000"/>
              </a:lnSpc>
              <a:buClr>
                <a:srgbClr val="EFEFEF"/>
              </a:buClr>
              <a:buSzPts val="1000"/>
              <a:buFont typeface="Arial" pitchFamily="34" charset="0"/>
              <a:buChar char="•"/>
            </a:pPr>
            <a:r>
              <a:rPr lang="en-US" sz="1200" dirty="0" smtClean="0">
                <a:solidFill>
                  <a:srgbClr val="EFEFEF"/>
                </a:solidFill>
                <a:latin typeface="Open Sans"/>
                <a:ea typeface="Open Sans"/>
                <a:cs typeface="Open Sans"/>
                <a:sym typeface="Open Sans"/>
              </a:rPr>
              <a:t>Rojas, Juan José</a:t>
            </a:r>
            <a:endParaRPr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4095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8"/>
          <p:cNvSpPr txBox="1"/>
          <p:nvPr/>
        </p:nvSpPr>
        <p:spPr>
          <a:xfrm>
            <a:off x="0" y="3117077"/>
            <a:ext cx="7562850" cy="3736975"/>
          </a:xfrm>
          <a:prstGeom prst="rect">
            <a:avLst/>
          </a:prstGeom>
          <a:solidFill>
            <a:srgbClr val="0194DB"/>
          </a:solidFill>
          <a:ln>
            <a:noFill/>
          </a:ln>
          <a:effectLst>
            <a:outerShdw blurRad="63500" dist="50800" dir="5400000">
              <a:srgbClr val="000000">
                <a:alpha val="4784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" b="18230"/>
          <a:stretch/>
        </p:blipFill>
        <p:spPr>
          <a:xfrm>
            <a:off x="2233398" y="1132880"/>
            <a:ext cx="9073869" cy="5607780"/>
          </a:xfrm>
          <a:prstGeom prst="rect">
            <a:avLst/>
          </a:prstGeom>
        </p:spPr>
      </p:pic>
      <p:sp>
        <p:nvSpPr>
          <p:cNvPr id="164" name="Google Shape;164;p18"/>
          <p:cNvSpPr txBox="1"/>
          <p:nvPr/>
        </p:nvSpPr>
        <p:spPr>
          <a:xfrm>
            <a:off x="3788169" y="430337"/>
            <a:ext cx="53466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4EEA"/>
              </a:buClr>
              <a:buSzPts val="3600"/>
              <a:buFont typeface="Open Sans"/>
              <a:buNone/>
            </a:pPr>
            <a:r>
              <a:rPr lang="en-US" sz="2400" b="1" dirty="0" smtClean="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ESTRATEGIAS DE COMUNICACIÓN</a:t>
            </a:r>
            <a:endParaRPr sz="1050" b="1" dirty="0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165" name="Google Shape;165;p18"/>
          <p:cNvSpPr/>
          <p:nvPr/>
        </p:nvSpPr>
        <p:spPr>
          <a:xfrm>
            <a:off x="9520772" y="374490"/>
            <a:ext cx="576262" cy="588962"/>
          </a:xfrm>
          <a:custGeom>
            <a:avLst/>
            <a:gdLst/>
            <a:ahLst/>
            <a:cxnLst/>
            <a:rect l="l" t="t" r="r" b="b"/>
            <a:pathLst>
              <a:path w="575488" h="589586" extrusionOk="0">
                <a:moveTo>
                  <a:pt x="76281" y="227116"/>
                </a:moveTo>
                <a:lnTo>
                  <a:pt x="220067" y="227116"/>
                </a:lnTo>
                <a:lnTo>
                  <a:pt x="220067" y="78150"/>
                </a:lnTo>
                <a:lnTo>
                  <a:pt x="355421" y="78150"/>
                </a:lnTo>
                <a:lnTo>
                  <a:pt x="355421" y="227116"/>
                </a:lnTo>
                <a:lnTo>
                  <a:pt x="499207" y="227116"/>
                </a:lnTo>
                <a:lnTo>
                  <a:pt x="499207" y="362470"/>
                </a:lnTo>
                <a:lnTo>
                  <a:pt x="355421" y="362470"/>
                </a:lnTo>
                <a:lnTo>
                  <a:pt x="355421" y="511436"/>
                </a:lnTo>
                <a:lnTo>
                  <a:pt x="220067" y="511436"/>
                </a:lnTo>
                <a:lnTo>
                  <a:pt x="220067" y="362470"/>
                </a:lnTo>
                <a:lnTo>
                  <a:pt x="76281" y="362470"/>
                </a:lnTo>
                <a:close/>
              </a:path>
            </a:pathLst>
          </a:custGeom>
          <a:solidFill>
            <a:srgbClr val="274EE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18"/>
          <p:cNvSpPr/>
          <p:nvPr/>
        </p:nvSpPr>
        <p:spPr>
          <a:xfrm>
            <a:off x="10299756" y="663646"/>
            <a:ext cx="1357312" cy="46037"/>
          </a:xfrm>
          <a:prstGeom prst="roundRect">
            <a:avLst>
              <a:gd name="adj" fmla="val 16667"/>
            </a:avLst>
          </a:prstGeom>
          <a:solidFill>
            <a:srgbClr val="274EE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8" name="Google Shape;168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7350" y="422875"/>
            <a:ext cx="1193501" cy="69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1" t="6209"/>
          <a:stretch/>
        </p:blipFill>
        <p:spPr>
          <a:xfrm>
            <a:off x="356052" y="1521300"/>
            <a:ext cx="2772964" cy="4887591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21" t="18171" r="4027" b="3808"/>
          <a:stretch/>
        </p:blipFill>
        <p:spPr>
          <a:xfrm>
            <a:off x="7379935" y="3404640"/>
            <a:ext cx="4272287" cy="3339872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67" r="1532"/>
          <a:stretch/>
        </p:blipFill>
        <p:spPr>
          <a:xfrm>
            <a:off x="6845862" y="922993"/>
            <a:ext cx="4984694" cy="2784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170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4095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8"/>
          <p:cNvSpPr txBox="1"/>
          <p:nvPr/>
        </p:nvSpPr>
        <p:spPr>
          <a:xfrm>
            <a:off x="0" y="3157537"/>
            <a:ext cx="7562850" cy="3736975"/>
          </a:xfrm>
          <a:prstGeom prst="rect">
            <a:avLst/>
          </a:prstGeom>
          <a:solidFill>
            <a:srgbClr val="0194DB"/>
          </a:solidFill>
          <a:ln>
            <a:noFill/>
          </a:ln>
          <a:effectLst>
            <a:outerShdw blurRad="63500" dist="50800" dir="5400000">
              <a:srgbClr val="000000">
                <a:alpha val="4784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50;p17"/>
          <p:cNvSpPr txBox="1"/>
          <p:nvPr/>
        </p:nvSpPr>
        <p:spPr>
          <a:xfrm>
            <a:off x="3252998" y="2624373"/>
            <a:ext cx="5154597" cy="2206572"/>
          </a:xfrm>
          <a:prstGeom prst="rect">
            <a:avLst/>
          </a:prstGeom>
          <a:solidFill>
            <a:srgbClr val="D9D9D9"/>
          </a:solidFill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18"/>
          <p:cNvSpPr txBox="1"/>
          <p:nvPr/>
        </p:nvSpPr>
        <p:spPr>
          <a:xfrm>
            <a:off x="4208390" y="982050"/>
            <a:ext cx="3243811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4EEA"/>
              </a:buClr>
              <a:buSzPts val="3600"/>
              <a:buFont typeface="Open Sans"/>
              <a:buNone/>
            </a:pPr>
            <a:r>
              <a:rPr lang="en-US" sz="3600" b="1" dirty="0" smtClean="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RESULTADOS</a:t>
            </a:r>
            <a:endParaRPr b="1" dirty="0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165" name="Google Shape;165;p18"/>
          <p:cNvSpPr/>
          <p:nvPr/>
        </p:nvSpPr>
        <p:spPr>
          <a:xfrm>
            <a:off x="9520772" y="528238"/>
            <a:ext cx="576262" cy="588962"/>
          </a:xfrm>
          <a:custGeom>
            <a:avLst/>
            <a:gdLst/>
            <a:ahLst/>
            <a:cxnLst/>
            <a:rect l="l" t="t" r="r" b="b"/>
            <a:pathLst>
              <a:path w="575488" h="589586" extrusionOk="0">
                <a:moveTo>
                  <a:pt x="76281" y="227116"/>
                </a:moveTo>
                <a:lnTo>
                  <a:pt x="220067" y="227116"/>
                </a:lnTo>
                <a:lnTo>
                  <a:pt x="220067" y="78150"/>
                </a:lnTo>
                <a:lnTo>
                  <a:pt x="355421" y="78150"/>
                </a:lnTo>
                <a:lnTo>
                  <a:pt x="355421" y="227116"/>
                </a:lnTo>
                <a:lnTo>
                  <a:pt x="499207" y="227116"/>
                </a:lnTo>
                <a:lnTo>
                  <a:pt x="499207" y="362470"/>
                </a:lnTo>
                <a:lnTo>
                  <a:pt x="355421" y="362470"/>
                </a:lnTo>
                <a:lnTo>
                  <a:pt x="355421" y="511436"/>
                </a:lnTo>
                <a:lnTo>
                  <a:pt x="220067" y="511436"/>
                </a:lnTo>
                <a:lnTo>
                  <a:pt x="220067" y="362470"/>
                </a:lnTo>
                <a:lnTo>
                  <a:pt x="76281" y="362470"/>
                </a:lnTo>
                <a:close/>
              </a:path>
            </a:pathLst>
          </a:custGeom>
          <a:solidFill>
            <a:srgbClr val="274EE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18"/>
          <p:cNvSpPr/>
          <p:nvPr/>
        </p:nvSpPr>
        <p:spPr>
          <a:xfrm>
            <a:off x="10299756" y="833578"/>
            <a:ext cx="1357312" cy="46037"/>
          </a:xfrm>
          <a:prstGeom prst="roundRect">
            <a:avLst>
              <a:gd name="adj" fmla="val 16667"/>
            </a:avLst>
          </a:prstGeom>
          <a:solidFill>
            <a:srgbClr val="274EE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8" name="Google Shape;16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7350" y="422875"/>
            <a:ext cx="1193501" cy="69432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0544302"/>
              </p:ext>
            </p:extLst>
          </p:nvPr>
        </p:nvGraphicFramePr>
        <p:xfrm>
          <a:off x="3234623" y="2610137"/>
          <a:ext cx="5197278" cy="2220808"/>
        </p:xfrm>
        <a:graphic>
          <a:graphicData uri="http://schemas.openxmlformats.org/drawingml/2006/table">
            <a:tbl>
              <a:tblPr/>
              <a:tblGrid>
                <a:gridCol w="3462414"/>
                <a:gridCol w="1734864"/>
              </a:tblGrid>
              <a:tr h="555202">
                <a:tc>
                  <a:txBody>
                    <a:bodyPr/>
                    <a:lstStyle/>
                    <a:p>
                      <a:pPr rtl="0" fontAlgn="b"/>
                      <a:r>
                        <a:rPr lang="es-AR" sz="1600" dirty="0" smtClean="0">
                          <a:effectLst/>
                          <a:latin typeface="Encode Sans" charset="0"/>
                        </a:rPr>
                        <a:t>  Proyectos </a:t>
                      </a:r>
                      <a:r>
                        <a:rPr lang="es-AR" sz="1600" dirty="0">
                          <a:effectLst/>
                          <a:latin typeface="Encode Sans" charset="0"/>
                        </a:rPr>
                        <a:t>Presentados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AR" sz="1600" dirty="0">
                          <a:effectLst/>
                          <a:latin typeface="Encode Sans" charset="0"/>
                        </a:rPr>
                        <a:t>130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5202">
                <a:tc>
                  <a:txBody>
                    <a:bodyPr/>
                    <a:lstStyle/>
                    <a:p>
                      <a:pPr rtl="0" fontAlgn="b"/>
                      <a:r>
                        <a:rPr lang="es-AR" sz="1600" dirty="0" smtClean="0">
                          <a:effectLst/>
                          <a:latin typeface="Encode Sans" charset="0"/>
                        </a:rPr>
                        <a:t>  Población </a:t>
                      </a:r>
                      <a:r>
                        <a:rPr lang="es-AR" sz="1600" dirty="0">
                          <a:effectLst/>
                          <a:latin typeface="Encode Sans" charset="0"/>
                        </a:rPr>
                        <a:t>Objetivo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AR" sz="1600" dirty="0" smtClean="0">
                          <a:effectLst/>
                          <a:latin typeface="Encode Sans" charset="0"/>
                        </a:rPr>
                        <a:t>187.394</a:t>
                      </a:r>
                      <a:endParaRPr lang="es-AR" sz="1600" dirty="0">
                        <a:effectLst/>
                        <a:latin typeface="Encode Sans" charset="0"/>
                      </a:endParaRP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5202">
                <a:tc>
                  <a:txBody>
                    <a:bodyPr/>
                    <a:lstStyle/>
                    <a:p>
                      <a:pPr rtl="0" fontAlgn="b"/>
                      <a:r>
                        <a:rPr lang="es-AR" sz="1600" dirty="0" smtClean="0">
                          <a:effectLst/>
                          <a:latin typeface="Encode Sans" charset="0"/>
                        </a:rPr>
                        <a:t>  Metas </a:t>
                      </a:r>
                      <a:r>
                        <a:rPr lang="es-AR" sz="1600" dirty="0">
                          <a:effectLst/>
                          <a:latin typeface="Encode Sans" charset="0"/>
                        </a:rPr>
                        <a:t>Propuestas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AR" sz="1600" dirty="0" smtClean="0">
                          <a:effectLst/>
                          <a:latin typeface="Encode Sans" charset="0"/>
                        </a:rPr>
                        <a:t>29.605</a:t>
                      </a:r>
                      <a:endParaRPr lang="es-AR" sz="1600" dirty="0">
                        <a:effectLst/>
                        <a:latin typeface="Encode Sans" charset="0"/>
                      </a:endParaRP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5202">
                <a:tc>
                  <a:txBody>
                    <a:bodyPr/>
                    <a:lstStyle/>
                    <a:p>
                      <a:pPr rtl="0" fontAlgn="b"/>
                      <a:r>
                        <a:rPr lang="es-AR" sz="1600" dirty="0" smtClean="0">
                          <a:effectLst/>
                          <a:latin typeface="Encode Sans" charset="0"/>
                        </a:rPr>
                        <a:t>  Resultados</a:t>
                      </a:r>
                      <a:endParaRPr lang="es-AR" sz="1600" dirty="0">
                        <a:effectLst/>
                        <a:latin typeface="Encode Sans" charset="0"/>
                      </a:endParaRP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AR" sz="1600" dirty="0" smtClean="0">
                          <a:effectLst/>
                          <a:latin typeface="Encode Sans" charset="0"/>
                        </a:rPr>
                        <a:t>32.937</a:t>
                      </a:r>
                      <a:endParaRPr lang="es-AR" sz="1600" dirty="0">
                        <a:effectLst/>
                        <a:latin typeface="Encode Sans" charset="0"/>
                      </a:endParaRP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8682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4095"/>
        </a:solid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20"/>
          <p:cNvPicPr preferRelativeResize="0"/>
          <p:nvPr/>
        </p:nvPicPr>
        <p:blipFill>
          <a:blip r:embed="rId3">
            <a:alphaModFix amt="80000"/>
          </a:blip>
          <a:stretch>
            <a:fillRect/>
          </a:stretch>
        </p:blipFill>
        <p:spPr>
          <a:xfrm>
            <a:off x="4375150" y="6308574"/>
            <a:ext cx="3441700" cy="196425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20"/>
          <p:cNvSpPr txBox="1"/>
          <p:nvPr/>
        </p:nvSpPr>
        <p:spPr>
          <a:xfrm>
            <a:off x="3855900" y="1797104"/>
            <a:ext cx="44802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5400"/>
              <a:buFont typeface="Open Sans"/>
              <a:buNone/>
            </a:pPr>
            <a:r>
              <a:rPr lang="en-US" sz="7600">
                <a:solidFill>
                  <a:srgbClr val="EFEFEF"/>
                </a:solidFill>
                <a:latin typeface="Encode Sans ExtraBold"/>
                <a:ea typeface="Encode Sans ExtraBold"/>
                <a:cs typeface="Encode Sans ExtraBold"/>
                <a:sym typeface="Encode Sans ExtraBold"/>
              </a:rPr>
              <a:t>¡Gracias!</a:t>
            </a:r>
            <a:endParaRPr sz="3600">
              <a:latin typeface="Encode Sans ExtraBold"/>
              <a:ea typeface="Encode Sans ExtraBold"/>
              <a:cs typeface="Encode Sans ExtraBold"/>
              <a:sym typeface="Encode Sans ExtraBold"/>
            </a:endParaRPr>
          </a:p>
        </p:txBody>
      </p:sp>
      <p:pic>
        <p:nvPicPr>
          <p:cNvPr id="190" name="Google Shape;190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25025" y="4330175"/>
            <a:ext cx="7169500" cy="131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4095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4"/>
          <p:cNvSpPr txBox="1"/>
          <p:nvPr/>
        </p:nvSpPr>
        <p:spPr>
          <a:xfrm>
            <a:off x="0" y="0"/>
            <a:ext cx="4283075" cy="6858000"/>
          </a:xfrm>
          <a:prstGeom prst="rect">
            <a:avLst/>
          </a:prstGeom>
          <a:solidFill>
            <a:srgbClr val="0194DB"/>
          </a:solidFill>
          <a:ln>
            <a:noFill/>
          </a:ln>
          <a:effectLst>
            <a:outerShdw blurRad="63500" dist="50800" dir="5400000">
              <a:srgbClr val="000000">
                <a:alpha val="2470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4"/>
          <p:cNvSpPr/>
          <p:nvPr/>
        </p:nvSpPr>
        <p:spPr>
          <a:xfrm>
            <a:off x="596800" y="5878829"/>
            <a:ext cx="487601" cy="487601"/>
          </a:xfrm>
          <a:custGeom>
            <a:avLst/>
            <a:gdLst/>
            <a:ahLst/>
            <a:cxnLst/>
            <a:rect l="l" t="t" r="r" b="b"/>
            <a:pathLst>
              <a:path w="486385" h="486385" extrusionOk="0">
                <a:moveTo>
                  <a:pt x="64470" y="185994"/>
                </a:moveTo>
                <a:lnTo>
                  <a:pt x="185994" y="185994"/>
                </a:lnTo>
                <a:lnTo>
                  <a:pt x="185994" y="64470"/>
                </a:lnTo>
                <a:lnTo>
                  <a:pt x="300391" y="64470"/>
                </a:lnTo>
                <a:lnTo>
                  <a:pt x="300391" y="185994"/>
                </a:lnTo>
                <a:lnTo>
                  <a:pt x="421915" y="185994"/>
                </a:lnTo>
                <a:lnTo>
                  <a:pt x="421915" y="300391"/>
                </a:lnTo>
                <a:lnTo>
                  <a:pt x="300391" y="300391"/>
                </a:lnTo>
                <a:lnTo>
                  <a:pt x="300391" y="421915"/>
                </a:lnTo>
                <a:lnTo>
                  <a:pt x="185994" y="421915"/>
                </a:lnTo>
                <a:lnTo>
                  <a:pt x="185994" y="300391"/>
                </a:lnTo>
                <a:lnTo>
                  <a:pt x="64470" y="300391"/>
                </a:lnTo>
                <a:close/>
              </a:path>
            </a:pathLst>
          </a:custGeom>
          <a:solidFill>
            <a:srgbClr val="EFEFE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4"/>
          <p:cNvSpPr txBox="1"/>
          <p:nvPr/>
        </p:nvSpPr>
        <p:spPr>
          <a:xfrm>
            <a:off x="390258" y="1511948"/>
            <a:ext cx="342900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pen Sans"/>
              <a:buNone/>
            </a:pPr>
            <a:r>
              <a:rPr lang="en-US" sz="2800" b="1" dirty="0" err="1" smtClean="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Programa</a:t>
            </a:r>
            <a:r>
              <a:rPr lang="en-US" sz="2800" b="1" dirty="0" smtClean="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 </a:t>
            </a:r>
            <a:r>
              <a:rPr lang="en-US" sz="2800" b="1" dirty="0" err="1" smtClean="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Sumar</a:t>
            </a:r>
            <a:endParaRPr b="1" dirty="0"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103" name="Google Shape;103;p14"/>
          <p:cNvSpPr/>
          <p:nvPr/>
        </p:nvSpPr>
        <p:spPr>
          <a:xfrm>
            <a:off x="2249599" y="2189698"/>
            <a:ext cx="1528800" cy="45900"/>
          </a:xfrm>
          <a:prstGeom prst="roundRect">
            <a:avLst>
              <a:gd name="adj" fmla="val 16667"/>
            </a:avLst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4"/>
          <p:cNvSpPr txBox="1"/>
          <p:nvPr/>
        </p:nvSpPr>
        <p:spPr>
          <a:xfrm>
            <a:off x="487362" y="2881960"/>
            <a:ext cx="3550564" cy="2677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>
              <a:lnSpc>
                <a:spcPct val="150000"/>
              </a:lnSpc>
              <a:buClr>
                <a:srgbClr val="EFEFEF"/>
              </a:buClr>
              <a:buSzPts val="1000"/>
            </a:pPr>
            <a:r>
              <a:rPr lang="es-AR" sz="1600" dirty="0" smtClean="0">
                <a:solidFill>
                  <a:srgbClr val="EFEFEF"/>
                </a:solidFill>
                <a:latin typeface="Encode Sans"/>
                <a:ea typeface="Encode Sans"/>
                <a:cs typeface="Encode Sans"/>
                <a:sym typeface="Encode Sans"/>
              </a:rPr>
              <a:t>¿Qué nos proponemos?</a:t>
            </a:r>
          </a:p>
          <a:p>
            <a:pPr lvl="0" algn="just">
              <a:lnSpc>
                <a:spcPct val="150000"/>
              </a:lnSpc>
              <a:buClr>
                <a:srgbClr val="EFEFEF"/>
              </a:buClr>
              <a:buSzPts val="1000"/>
            </a:pPr>
            <a:endParaRPr lang="es-AR" sz="1600" dirty="0">
              <a:solidFill>
                <a:srgbClr val="EFEFEF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lvl="0" algn="just">
              <a:lnSpc>
                <a:spcPct val="150000"/>
              </a:lnSpc>
              <a:buClr>
                <a:srgbClr val="EFEFEF"/>
              </a:buClr>
              <a:buSzPts val="1000"/>
            </a:pPr>
            <a:r>
              <a:rPr lang="es-AR" sz="1600" dirty="0" smtClean="0">
                <a:solidFill>
                  <a:srgbClr val="EFEFEF"/>
                </a:solidFill>
                <a:latin typeface="Encode Sans"/>
                <a:ea typeface="Encode Sans"/>
                <a:cs typeface="Encode Sans"/>
                <a:sym typeface="Encode Sans"/>
              </a:rPr>
              <a:t>Implementar </a:t>
            </a:r>
            <a:r>
              <a:rPr lang="es-AR" sz="1600" dirty="0">
                <a:solidFill>
                  <a:srgbClr val="EFEFEF"/>
                </a:solidFill>
                <a:latin typeface="Encode Sans"/>
                <a:ea typeface="Encode Sans"/>
                <a:cs typeface="Encode Sans"/>
                <a:sym typeface="Encode Sans"/>
              </a:rPr>
              <a:t>un modelo innovador de gestión en salud, que fortalezca el sistema de salud provincial, para brindar mejores servicios públicos de salud a todos los santiagueños.</a:t>
            </a:r>
            <a:endParaRPr sz="1600" i="0" u="none" dirty="0">
              <a:solidFill>
                <a:srgbClr val="EFEFEF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107" name="Google Shape;107;p14"/>
          <p:cNvSpPr/>
          <p:nvPr/>
        </p:nvSpPr>
        <p:spPr>
          <a:xfrm>
            <a:off x="3519624" y="1615799"/>
            <a:ext cx="305207" cy="305207"/>
          </a:xfrm>
          <a:custGeom>
            <a:avLst/>
            <a:gdLst/>
            <a:ahLst/>
            <a:cxnLst/>
            <a:rect l="l" t="t" r="r" b="b"/>
            <a:pathLst>
              <a:path w="486385" h="486385" extrusionOk="0">
                <a:moveTo>
                  <a:pt x="64470" y="185994"/>
                </a:moveTo>
                <a:lnTo>
                  <a:pt x="185994" y="185994"/>
                </a:lnTo>
                <a:lnTo>
                  <a:pt x="185994" y="64470"/>
                </a:lnTo>
                <a:lnTo>
                  <a:pt x="300391" y="64470"/>
                </a:lnTo>
                <a:lnTo>
                  <a:pt x="300391" y="185994"/>
                </a:lnTo>
                <a:lnTo>
                  <a:pt x="421915" y="185994"/>
                </a:lnTo>
                <a:lnTo>
                  <a:pt x="421915" y="300391"/>
                </a:lnTo>
                <a:lnTo>
                  <a:pt x="300391" y="300391"/>
                </a:lnTo>
                <a:lnTo>
                  <a:pt x="300391" y="421915"/>
                </a:lnTo>
                <a:lnTo>
                  <a:pt x="185994" y="421915"/>
                </a:lnTo>
                <a:lnTo>
                  <a:pt x="185994" y="300391"/>
                </a:lnTo>
                <a:lnTo>
                  <a:pt x="64470" y="300391"/>
                </a:lnTo>
                <a:close/>
              </a:path>
            </a:pathLst>
          </a:custGeom>
          <a:solidFill>
            <a:srgbClr val="EFEFE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8" name="Google Shape;10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7350" y="422875"/>
            <a:ext cx="1193501" cy="69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16 Imagen" descr="892041_360433690728678_52527749_o.jpg">
            <a:extLst>
              <a:ext uri="{FF2B5EF4-FFF2-40B4-BE49-F238E27FC236}">
                <a16:creationId xmlns:a16="http://schemas.microsoft.com/office/drawing/2014/main" xmlns="" id="{E8A2FBA1-4661-405E-B76C-E0133C3E8F0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6" r="3605"/>
          <a:stretch/>
        </p:blipFill>
        <p:spPr bwMode="auto">
          <a:xfrm>
            <a:off x="4304962" y="1328961"/>
            <a:ext cx="7849274" cy="4167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4095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16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692" y="704006"/>
            <a:ext cx="6619308" cy="49644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4" name="Google Shape;114;p15"/>
          <p:cNvSpPr/>
          <p:nvPr/>
        </p:nvSpPr>
        <p:spPr>
          <a:xfrm>
            <a:off x="846137" y="1335087"/>
            <a:ext cx="574675" cy="574675"/>
          </a:xfrm>
          <a:custGeom>
            <a:avLst/>
            <a:gdLst/>
            <a:ahLst/>
            <a:cxnLst/>
            <a:rect l="l" t="t" r="r" b="b"/>
            <a:pathLst>
              <a:path w="575488" h="575488" extrusionOk="0">
                <a:moveTo>
                  <a:pt x="76281" y="220067"/>
                </a:moveTo>
                <a:lnTo>
                  <a:pt x="220067" y="220067"/>
                </a:lnTo>
                <a:lnTo>
                  <a:pt x="220067" y="76281"/>
                </a:lnTo>
                <a:lnTo>
                  <a:pt x="355421" y="76281"/>
                </a:lnTo>
                <a:lnTo>
                  <a:pt x="355421" y="220067"/>
                </a:lnTo>
                <a:lnTo>
                  <a:pt x="499207" y="220067"/>
                </a:lnTo>
                <a:lnTo>
                  <a:pt x="499207" y="355421"/>
                </a:lnTo>
                <a:lnTo>
                  <a:pt x="355421" y="355421"/>
                </a:lnTo>
                <a:lnTo>
                  <a:pt x="355421" y="499207"/>
                </a:lnTo>
                <a:lnTo>
                  <a:pt x="220067" y="499207"/>
                </a:lnTo>
                <a:lnTo>
                  <a:pt x="220067" y="355421"/>
                </a:lnTo>
                <a:lnTo>
                  <a:pt x="76281" y="35542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15"/>
          <p:cNvSpPr txBox="1"/>
          <p:nvPr/>
        </p:nvSpPr>
        <p:spPr>
          <a:xfrm>
            <a:off x="487350" y="1877200"/>
            <a:ext cx="3993698" cy="800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767171"/>
              </a:buClr>
              <a:buSzPts val="3200"/>
            </a:pPr>
            <a:r>
              <a:rPr lang="en-US" sz="3200" b="1" dirty="0" err="1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Sumar</a:t>
            </a:r>
            <a:r>
              <a:rPr lang="en-US" sz="3200" b="1" dirty="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 </a:t>
            </a:r>
            <a:r>
              <a:rPr lang="en-US" sz="3200" b="1" dirty="0" err="1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Resultados</a:t>
            </a:r>
            <a:endParaRPr lang="en-US" sz="3200" b="1" dirty="0">
              <a:latin typeface="Encode Sans"/>
              <a:ea typeface="Encode Sans"/>
              <a:cs typeface="Encode Sans"/>
              <a:sym typeface="Encode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171"/>
              </a:buClr>
              <a:buSzPts val="3200"/>
              <a:buFont typeface="Open Sans"/>
              <a:buNone/>
            </a:pPr>
            <a:endParaRPr b="1" dirty="0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116" name="Google Shape;116;p15"/>
          <p:cNvSpPr/>
          <p:nvPr/>
        </p:nvSpPr>
        <p:spPr>
          <a:xfrm>
            <a:off x="1608137" y="2619375"/>
            <a:ext cx="1252537" cy="79375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15"/>
          <p:cNvSpPr/>
          <p:nvPr/>
        </p:nvSpPr>
        <p:spPr>
          <a:xfrm>
            <a:off x="7021512" y="4660900"/>
            <a:ext cx="215900" cy="214312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15"/>
          <p:cNvSpPr/>
          <p:nvPr/>
        </p:nvSpPr>
        <p:spPr>
          <a:xfrm>
            <a:off x="7472362" y="4660900"/>
            <a:ext cx="214312" cy="214312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15"/>
          <p:cNvSpPr/>
          <p:nvPr/>
        </p:nvSpPr>
        <p:spPr>
          <a:xfrm>
            <a:off x="7923212" y="4660900"/>
            <a:ext cx="214312" cy="214312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15"/>
          <p:cNvSpPr txBox="1"/>
          <p:nvPr/>
        </p:nvSpPr>
        <p:spPr>
          <a:xfrm>
            <a:off x="846137" y="3414838"/>
            <a:ext cx="5489927" cy="3092323"/>
          </a:xfrm>
          <a:prstGeom prst="rect">
            <a:avLst/>
          </a:prstGeom>
          <a:solidFill>
            <a:srgbClr val="0194D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15"/>
          <p:cNvSpPr txBox="1"/>
          <p:nvPr/>
        </p:nvSpPr>
        <p:spPr>
          <a:xfrm>
            <a:off x="1265237" y="3723896"/>
            <a:ext cx="4167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E8F7"/>
              </a:buClr>
              <a:buSzPts val="2400"/>
              <a:buFont typeface="Open Sans"/>
              <a:buNone/>
            </a:pPr>
            <a:r>
              <a:rPr lang="en-US" sz="2400" i="0" u="none" dirty="0" err="1" smtClean="0">
                <a:solidFill>
                  <a:srgbClr val="E5E8F7"/>
                </a:solidFill>
                <a:latin typeface="Encode Sans"/>
                <a:ea typeface="Encode Sans"/>
                <a:cs typeface="Encode Sans"/>
                <a:sym typeface="Encode Sans"/>
              </a:rPr>
              <a:t>Objetivo</a:t>
            </a:r>
            <a:endParaRPr dirty="0"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124" name="Google Shape;124;p15"/>
          <p:cNvSpPr txBox="1"/>
          <p:nvPr/>
        </p:nvSpPr>
        <p:spPr>
          <a:xfrm>
            <a:off x="1435168" y="4472030"/>
            <a:ext cx="4674317" cy="181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>
              <a:lnSpc>
                <a:spcPct val="150000"/>
              </a:lnSpc>
              <a:buClr>
                <a:srgbClr val="EFEFEF"/>
              </a:buClr>
              <a:buSzPts val="1200"/>
            </a:pPr>
            <a:r>
              <a:rPr lang="es-AR" sz="1600" dirty="0">
                <a:solidFill>
                  <a:srgbClr val="EFEFEF"/>
                </a:solidFill>
                <a:latin typeface="Encode Sans"/>
                <a:ea typeface="Encode Sans"/>
                <a:cs typeface="Encode Sans"/>
                <a:sym typeface="Encode Sans"/>
              </a:rPr>
              <a:t>Mejorar el acceso a la Cobertura Efectiva Básica a la Población sin cobertura explícita de salud, pertenecientes al Área de Responsabilidad Sanitaria del Efector (ARS)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i="0" u="none" dirty="0">
              <a:solidFill>
                <a:srgbClr val="EFEFEF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pic>
        <p:nvPicPr>
          <p:cNvPr id="125" name="Google Shape;125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7350" y="422875"/>
            <a:ext cx="1193501" cy="694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4095"/>
        </a:solid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6"/>
          <p:cNvSpPr/>
          <p:nvPr/>
        </p:nvSpPr>
        <p:spPr>
          <a:xfrm>
            <a:off x="10830275" y="5866512"/>
            <a:ext cx="556938" cy="574049"/>
          </a:xfrm>
          <a:custGeom>
            <a:avLst/>
            <a:gdLst/>
            <a:ahLst/>
            <a:cxnLst/>
            <a:rect l="l" t="t" r="r" b="b"/>
            <a:pathLst>
              <a:path w="556938" h="575488" extrusionOk="0">
                <a:moveTo>
                  <a:pt x="73822" y="222248"/>
                </a:moveTo>
                <a:lnTo>
                  <a:pt x="212973" y="222248"/>
                </a:lnTo>
                <a:lnTo>
                  <a:pt x="212973" y="76281"/>
                </a:lnTo>
                <a:lnTo>
                  <a:pt x="343965" y="76281"/>
                </a:lnTo>
                <a:lnTo>
                  <a:pt x="343965" y="222248"/>
                </a:lnTo>
                <a:lnTo>
                  <a:pt x="483116" y="222248"/>
                </a:lnTo>
                <a:lnTo>
                  <a:pt x="483116" y="353240"/>
                </a:lnTo>
                <a:lnTo>
                  <a:pt x="343965" y="353240"/>
                </a:lnTo>
                <a:lnTo>
                  <a:pt x="343965" y="499207"/>
                </a:lnTo>
                <a:lnTo>
                  <a:pt x="212973" y="499207"/>
                </a:lnTo>
                <a:lnTo>
                  <a:pt x="212973" y="353240"/>
                </a:lnTo>
                <a:lnTo>
                  <a:pt x="73822" y="35324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16"/>
          <p:cNvSpPr txBox="1"/>
          <p:nvPr/>
        </p:nvSpPr>
        <p:spPr>
          <a:xfrm>
            <a:off x="5341955" y="1370569"/>
            <a:ext cx="4724536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171"/>
              </a:buClr>
              <a:buSzPts val="4400"/>
              <a:buFont typeface="Open Sans"/>
              <a:buNone/>
            </a:pPr>
            <a:r>
              <a:rPr lang="en-US" sz="3200" b="1" dirty="0" smtClean="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PLANIFICACIÓN</a:t>
            </a:r>
            <a:endParaRPr sz="1050" b="1" dirty="0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133" name="Google Shape;133;p16"/>
          <p:cNvSpPr/>
          <p:nvPr/>
        </p:nvSpPr>
        <p:spPr>
          <a:xfrm>
            <a:off x="9654852" y="1659837"/>
            <a:ext cx="1211400" cy="77700"/>
          </a:xfrm>
          <a:prstGeom prst="roundRect">
            <a:avLst>
              <a:gd name="adj" fmla="val 16667"/>
            </a:avLst>
          </a:prstGeom>
          <a:solidFill>
            <a:srgbClr val="EC378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16"/>
          <p:cNvSpPr txBox="1"/>
          <p:nvPr/>
        </p:nvSpPr>
        <p:spPr>
          <a:xfrm>
            <a:off x="1039693" y="5759392"/>
            <a:ext cx="3447476" cy="1511300"/>
          </a:xfrm>
          <a:prstGeom prst="rect">
            <a:avLst/>
          </a:prstGeom>
          <a:solidFill>
            <a:srgbClr val="0194DB"/>
          </a:solidFill>
          <a:ln>
            <a:noFill/>
          </a:ln>
          <a:effectLst>
            <a:outerShdw blurRad="63500" dist="50800" dir="540000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16"/>
          <p:cNvSpPr txBox="1"/>
          <p:nvPr/>
        </p:nvSpPr>
        <p:spPr>
          <a:xfrm>
            <a:off x="5502584" y="2727498"/>
            <a:ext cx="5688700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171"/>
              </a:buClr>
              <a:buSzPts val="1800"/>
              <a:buFont typeface="Arial" pitchFamily="34" charset="0"/>
              <a:buChar char="•"/>
            </a:pPr>
            <a:r>
              <a:rPr lang="en-US" sz="1600" dirty="0" err="1" smtClean="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Reuniones</a:t>
            </a:r>
            <a:r>
              <a:rPr lang="en-US" sz="1600" dirty="0" smtClean="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 con el </a:t>
            </a:r>
            <a:r>
              <a:rPr lang="en-US" sz="1600" dirty="0" err="1" smtClean="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equipo</a:t>
            </a:r>
            <a:r>
              <a:rPr lang="en-US" sz="1600" dirty="0" smtClean="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 de la UIP.</a:t>
            </a:r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171"/>
              </a:buClr>
              <a:buSzPts val="1800"/>
              <a:buFont typeface="Arial" pitchFamily="34" charset="0"/>
              <a:buChar char="•"/>
            </a:pPr>
            <a:r>
              <a:rPr lang="en-US" sz="1600" dirty="0" err="1" smtClean="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Piloto</a:t>
            </a:r>
            <a:r>
              <a:rPr lang="en-US" sz="1600" dirty="0" smtClean="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: </a:t>
            </a:r>
            <a:r>
              <a:rPr lang="en-US" sz="1600" dirty="0" err="1" smtClean="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Proyecto</a:t>
            </a:r>
            <a:r>
              <a:rPr lang="en-US" sz="1600" dirty="0" smtClean="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 VPH.</a:t>
            </a:r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171"/>
              </a:buClr>
              <a:buSzPts val="1800"/>
              <a:buFont typeface="Arial" pitchFamily="34" charset="0"/>
              <a:buChar char="•"/>
            </a:pPr>
            <a:r>
              <a:rPr lang="en-US" sz="1600" dirty="0" err="1" smtClean="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Elaboración</a:t>
            </a:r>
            <a:r>
              <a:rPr lang="en-US" sz="1600" dirty="0" smtClean="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 </a:t>
            </a:r>
            <a:r>
              <a:rPr lang="en-US" sz="1600" dirty="0" err="1" smtClean="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Proyecto</a:t>
            </a:r>
            <a:r>
              <a:rPr lang="en-US" sz="1600" dirty="0" smtClean="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 “</a:t>
            </a:r>
            <a:r>
              <a:rPr lang="en-US" sz="1600" dirty="0" err="1" smtClean="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Sumar</a:t>
            </a:r>
            <a:r>
              <a:rPr lang="en-US" sz="1600" dirty="0" smtClean="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 </a:t>
            </a:r>
            <a:r>
              <a:rPr lang="en-US" sz="1600" dirty="0" err="1" smtClean="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Resultados</a:t>
            </a:r>
            <a:r>
              <a:rPr lang="en-US" sz="1600" dirty="0" smtClean="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”.</a:t>
            </a:r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171"/>
              </a:buClr>
              <a:buSzPts val="1800"/>
              <a:buFont typeface="Arial" pitchFamily="34" charset="0"/>
              <a:buChar char="•"/>
            </a:pPr>
            <a:r>
              <a:rPr lang="en-US" sz="1600" dirty="0" err="1" smtClean="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Estrategias</a:t>
            </a:r>
            <a:r>
              <a:rPr lang="en-US" sz="1600" dirty="0" smtClean="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 de </a:t>
            </a:r>
            <a:r>
              <a:rPr lang="en-US" sz="1600" dirty="0" err="1" smtClean="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comunicación</a:t>
            </a:r>
            <a:r>
              <a:rPr lang="en-US" sz="1600" dirty="0" smtClean="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 </a:t>
            </a:r>
            <a:r>
              <a:rPr lang="en-US" sz="1600" dirty="0" err="1" smtClean="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para</a:t>
            </a:r>
            <a:r>
              <a:rPr lang="en-US" sz="1600" dirty="0" smtClean="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 la </a:t>
            </a:r>
            <a:r>
              <a:rPr lang="en-US" sz="1600" dirty="0" err="1" smtClean="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difusión</a:t>
            </a:r>
            <a:r>
              <a:rPr lang="en-US" sz="1600" dirty="0" smtClean="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 del </a:t>
            </a:r>
            <a:r>
              <a:rPr lang="en-US" sz="1600" dirty="0" err="1" smtClean="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Proyecto</a:t>
            </a:r>
            <a:r>
              <a:rPr lang="en-US" sz="1600" dirty="0" smtClean="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.</a:t>
            </a:r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171"/>
              </a:buClr>
              <a:buSzPts val="1800"/>
              <a:buFont typeface="Arial" pitchFamily="34" charset="0"/>
              <a:buChar char="•"/>
            </a:pPr>
            <a:r>
              <a:rPr lang="en-US" sz="1600" dirty="0" err="1" smtClean="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Acompañamiento</a:t>
            </a:r>
            <a:r>
              <a:rPr lang="en-US" sz="1600" dirty="0" smtClean="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 y </a:t>
            </a:r>
            <a:r>
              <a:rPr lang="en-US" sz="1600" dirty="0" err="1" smtClean="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monitoreo</a:t>
            </a:r>
            <a:r>
              <a:rPr lang="en-US" sz="1600" dirty="0" smtClean="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 a </a:t>
            </a:r>
            <a:r>
              <a:rPr lang="en-US" sz="1600" dirty="0" err="1" smtClean="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Efectores</a:t>
            </a:r>
            <a:r>
              <a:rPr lang="en-US" sz="1600" dirty="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.</a:t>
            </a:r>
            <a:endParaRPr lang="en-US" sz="1600" dirty="0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171"/>
              </a:buClr>
              <a:buSzPts val="1800"/>
              <a:buFont typeface="Arial" pitchFamily="34" charset="0"/>
              <a:buChar char="•"/>
            </a:pPr>
            <a:r>
              <a:rPr lang="en-US" sz="1600" dirty="0" err="1" smtClean="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Medición</a:t>
            </a:r>
            <a:r>
              <a:rPr lang="en-US" sz="1600" dirty="0" smtClean="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 de </a:t>
            </a:r>
            <a:r>
              <a:rPr lang="en-US" sz="1600" dirty="0" err="1" smtClean="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Metas</a:t>
            </a:r>
            <a:r>
              <a:rPr lang="en-US" sz="1600" dirty="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.</a:t>
            </a:r>
            <a:endParaRPr lang="en-US" sz="1600" dirty="0" smtClean="0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171"/>
              </a:buClr>
              <a:buSzPts val="1800"/>
              <a:buFont typeface="Arial" pitchFamily="34" charset="0"/>
              <a:buChar char="•"/>
            </a:pPr>
            <a:r>
              <a:rPr lang="en-US" sz="1600" dirty="0" err="1" smtClean="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Evaluación</a:t>
            </a:r>
            <a:r>
              <a:rPr lang="en-US" sz="1600" dirty="0" smtClean="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 del </a:t>
            </a:r>
            <a:r>
              <a:rPr lang="en-US" sz="1600" dirty="0" err="1" smtClean="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Proyecto</a:t>
            </a:r>
            <a:r>
              <a:rPr lang="en-US" sz="1600" dirty="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 </a:t>
            </a:r>
            <a:r>
              <a:rPr lang="en-US" sz="1600" dirty="0" smtClean="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y </a:t>
            </a:r>
            <a:r>
              <a:rPr lang="en-US" sz="1600" dirty="0" err="1" smtClean="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devolución</a:t>
            </a:r>
            <a:r>
              <a:rPr lang="en-US" sz="1600" dirty="0" smtClean="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 de </a:t>
            </a:r>
            <a:r>
              <a:rPr lang="en-US" sz="1600" dirty="0" err="1" smtClean="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resultados</a:t>
            </a:r>
            <a:r>
              <a:rPr lang="en-US" sz="1600" dirty="0" smtClean="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 a </a:t>
            </a:r>
            <a:r>
              <a:rPr lang="en-US" sz="1600" dirty="0" err="1" smtClean="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cada</a:t>
            </a:r>
            <a:r>
              <a:rPr lang="en-US" sz="1600" dirty="0" smtClean="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 </a:t>
            </a:r>
            <a:r>
              <a:rPr lang="en-US" sz="1600" dirty="0" err="1" smtClean="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equipo</a:t>
            </a:r>
            <a:r>
              <a:rPr lang="en-US" sz="1600" dirty="0" smtClean="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.</a:t>
            </a:r>
            <a:endParaRPr lang="en-US" sz="1600" dirty="0" smtClean="0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pic>
        <p:nvPicPr>
          <p:cNvPr id="142" name="Google Shape;14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66800" y="422875"/>
            <a:ext cx="1193501" cy="69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1" t="289" r="6131"/>
          <a:stretch/>
        </p:blipFill>
        <p:spPr bwMode="auto">
          <a:xfrm>
            <a:off x="1039693" y="349077"/>
            <a:ext cx="3447476" cy="5209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4095"/>
        </a:solid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7"/>
          <p:cNvSpPr txBox="1"/>
          <p:nvPr/>
        </p:nvSpPr>
        <p:spPr>
          <a:xfrm>
            <a:off x="-1" y="2624373"/>
            <a:ext cx="4822825" cy="2425058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17"/>
          <p:cNvSpPr/>
          <p:nvPr/>
        </p:nvSpPr>
        <p:spPr>
          <a:xfrm>
            <a:off x="2124386" y="1669516"/>
            <a:ext cx="574049" cy="576927"/>
          </a:xfrm>
          <a:custGeom>
            <a:avLst/>
            <a:gdLst/>
            <a:ahLst/>
            <a:cxnLst/>
            <a:rect l="l" t="t" r="r" b="b"/>
            <a:pathLst>
              <a:path w="575488" h="575488" extrusionOk="0">
                <a:moveTo>
                  <a:pt x="76281" y="220067"/>
                </a:moveTo>
                <a:lnTo>
                  <a:pt x="220067" y="220067"/>
                </a:lnTo>
                <a:lnTo>
                  <a:pt x="220067" y="76281"/>
                </a:lnTo>
                <a:lnTo>
                  <a:pt x="355421" y="76281"/>
                </a:lnTo>
                <a:lnTo>
                  <a:pt x="355421" y="220067"/>
                </a:lnTo>
                <a:lnTo>
                  <a:pt x="499207" y="220067"/>
                </a:lnTo>
                <a:lnTo>
                  <a:pt x="499207" y="355421"/>
                </a:lnTo>
                <a:lnTo>
                  <a:pt x="355421" y="355421"/>
                </a:lnTo>
                <a:lnTo>
                  <a:pt x="355421" y="499207"/>
                </a:lnTo>
                <a:lnTo>
                  <a:pt x="220067" y="499207"/>
                </a:lnTo>
                <a:lnTo>
                  <a:pt x="220067" y="355421"/>
                </a:lnTo>
                <a:lnTo>
                  <a:pt x="76281" y="355421"/>
                </a:lnTo>
                <a:close/>
              </a:path>
            </a:pathLst>
          </a:custGeom>
          <a:solidFill>
            <a:srgbClr val="EC378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17"/>
          <p:cNvSpPr txBox="1"/>
          <p:nvPr/>
        </p:nvSpPr>
        <p:spPr>
          <a:xfrm>
            <a:off x="3246219" y="470559"/>
            <a:ext cx="5679295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4EEA"/>
              </a:buClr>
              <a:buSzPts val="3600"/>
              <a:buFont typeface="Open Sans"/>
              <a:buNone/>
            </a:pPr>
            <a:r>
              <a:rPr lang="en-US" sz="3200" b="1" dirty="0" smtClean="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PRESENTACIÓN PROYECTO</a:t>
            </a:r>
            <a:endParaRPr sz="3200" b="1" dirty="0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155" name="Google Shape;155;p17"/>
          <p:cNvSpPr/>
          <p:nvPr/>
        </p:nvSpPr>
        <p:spPr>
          <a:xfrm>
            <a:off x="10438037" y="6602837"/>
            <a:ext cx="1357200" cy="58800"/>
          </a:xfrm>
          <a:prstGeom prst="roundRect">
            <a:avLst>
              <a:gd name="adj" fmla="val 16667"/>
            </a:avLst>
          </a:prstGeom>
          <a:solidFill>
            <a:srgbClr val="EC378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17"/>
          <p:cNvSpPr txBox="1"/>
          <p:nvPr/>
        </p:nvSpPr>
        <p:spPr>
          <a:xfrm>
            <a:off x="145665" y="2824114"/>
            <a:ext cx="4474890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marR="0" lvl="0" indent="-171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171"/>
              </a:buClr>
              <a:buSzPts val="1100"/>
              <a:buFont typeface="Arial" pitchFamily="34" charset="0"/>
              <a:buChar char="•"/>
            </a:pPr>
            <a:r>
              <a:rPr lang="es-AR" sz="1600" dirty="0" smtClean="0">
                <a:solidFill>
                  <a:srgbClr val="0070C0"/>
                </a:solidFill>
                <a:latin typeface="Encode Sans"/>
                <a:ea typeface="Encode Sans"/>
                <a:cs typeface="Encode Sans"/>
                <a:sym typeface="Encode Sans"/>
              </a:rPr>
              <a:t>La convocatoria se realizó a través del correo electrónico institucional, página del Ministerio de Salud, redes sociales y grupos de </a:t>
            </a:r>
            <a:r>
              <a:rPr lang="es-AR" sz="1600" dirty="0" err="1" smtClean="0">
                <a:solidFill>
                  <a:srgbClr val="0070C0"/>
                </a:solidFill>
                <a:latin typeface="Encode Sans"/>
                <a:ea typeface="Encode Sans"/>
                <a:cs typeface="Encode Sans"/>
                <a:sym typeface="Encode Sans"/>
              </a:rPr>
              <a:t>whatsapp</a:t>
            </a:r>
            <a:r>
              <a:rPr lang="es-AR" sz="1600" dirty="0" smtClean="0">
                <a:solidFill>
                  <a:srgbClr val="0070C0"/>
                </a:solidFill>
                <a:latin typeface="Encode Sans"/>
                <a:ea typeface="Encode Sans"/>
                <a:cs typeface="Encode Sans"/>
                <a:sym typeface="Encode Sans"/>
              </a:rPr>
              <a:t>.</a:t>
            </a:r>
          </a:p>
          <a:p>
            <a:pPr marL="171450" marR="0" lvl="0" indent="-171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171"/>
              </a:buClr>
              <a:buSzPts val="1100"/>
              <a:buFont typeface="Arial" pitchFamily="34" charset="0"/>
              <a:buChar char="•"/>
            </a:pPr>
            <a:r>
              <a:rPr lang="es-AR" sz="1600" dirty="0" smtClean="0">
                <a:solidFill>
                  <a:srgbClr val="0070C0"/>
                </a:solidFill>
                <a:latin typeface="Encode Sans"/>
                <a:ea typeface="Encode Sans"/>
                <a:cs typeface="Encode Sans"/>
                <a:sym typeface="Encode Sans"/>
              </a:rPr>
              <a:t>La presentación fue de manera virtual y se establecieron los circuitos de comunicación para el envío del proyecto con las metas propuestas.</a:t>
            </a:r>
            <a:endParaRPr sz="1600" dirty="0">
              <a:solidFill>
                <a:srgbClr val="0070C0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i="0" u="none" dirty="0">
              <a:solidFill>
                <a:srgbClr val="0070C0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pic>
        <p:nvPicPr>
          <p:cNvPr id="157" name="Google Shape;15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66800" y="422875"/>
            <a:ext cx="1193501" cy="69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760" b="4337"/>
          <a:stretch>
            <a:fillRect/>
          </a:stretch>
        </p:blipFill>
        <p:spPr bwMode="auto">
          <a:xfrm>
            <a:off x="4932694" y="1351370"/>
            <a:ext cx="6797806" cy="4859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4095"/>
        </a:solid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9"/>
          <p:cNvSpPr txBox="1"/>
          <p:nvPr/>
        </p:nvSpPr>
        <p:spPr>
          <a:xfrm>
            <a:off x="420786" y="1925904"/>
            <a:ext cx="2880765" cy="4932096"/>
          </a:xfrm>
          <a:prstGeom prst="rect">
            <a:avLst/>
          </a:prstGeom>
          <a:solidFill>
            <a:srgbClr val="BFBFBF"/>
          </a:solidFill>
          <a:ln>
            <a:noFill/>
          </a:ln>
          <a:effectLst>
            <a:outerShdw blurRad="63500" dist="50800" dir="5400000">
              <a:srgbClr val="000000">
                <a:alpha val="1569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4" name="Google Shape;174;p19"/>
          <p:cNvGrpSpPr/>
          <p:nvPr/>
        </p:nvGrpSpPr>
        <p:grpSpPr>
          <a:xfrm>
            <a:off x="3713162" y="163512"/>
            <a:ext cx="8186737" cy="2601685"/>
            <a:chOff x="3713093" y="163039"/>
            <a:chExt cx="8187359" cy="3021496"/>
          </a:xfrm>
        </p:grpSpPr>
        <p:sp>
          <p:nvSpPr>
            <p:cNvPr id="175" name="Google Shape;175;p19"/>
            <p:cNvSpPr txBox="1"/>
            <p:nvPr/>
          </p:nvSpPr>
          <p:spPr>
            <a:xfrm>
              <a:off x="3713093" y="163039"/>
              <a:ext cx="8187359" cy="3021496"/>
            </a:xfrm>
            <a:prstGeom prst="rect">
              <a:avLst/>
            </a:prstGeom>
            <a:solidFill>
              <a:srgbClr val="0194D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endParaRPr>
            </a:p>
          </p:txBody>
        </p:sp>
        <p:sp>
          <p:nvSpPr>
            <p:cNvPr id="176" name="Google Shape;176;p19"/>
            <p:cNvSpPr txBox="1"/>
            <p:nvPr/>
          </p:nvSpPr>
          <p:spPr>
            <a:xfrm>
              <a:off x="5276850" y="381000"/>
              <a:ext cx="1295400" cy="831300"/>
            </a:xfrm>
            <a:prstGeom prst="rect">
              <a:avLst/>
            </a:prstGeom>
            <a:solidFill>
              <a:srgbClr val="0194D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BFBFBF"/>
                </a:buClr>
                <a:buSzPts val="4800"/>
                <a:buFont typeface="Century Gothic"/>
                <a:buNone/>
              </a:pPr>
              <a:r>
                <a:rPr lang="en-US" sz="4800" i="0" u="none">
                  <a:solidFill>
                    <a:schemeClr val="lt1"/>
                  </a:solidFill>
                  <a:latin typeface="Encode Sans"/>
                  <a:ea typeface="Encode Sans"/>
                  <a:cs typeface="Encode Sans"/>
                  <a:sym typeface="Encode Sans"/>
                </a:rPr>
                <a:t>01.</a:t>
              </a:r>
              <a:endParaRPr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endParaRPr>
            </a:p>
          </p:txBody>
        </p:sp>
        <p:sp>
          <p:nvSpPr>
            <p:cNvPr id="177" name="Google Shape;177;p19"/>
            <p:cNvSpPr txBox="1"/>
            <p:nvPr/>
          </p:nvSpPr>
          <p:spPr>
            <a:xfrm>
              <a:off x="6722941" y="611832"/>
              <a:ext cx="4677884" cy="369350"/>
            </a:xfrm>
            <a:prstGeom prst="rect">
              <a:avLst/>
            </a:prstGeom>
            <a:solidFill>
              <a:srgbClr val="0194D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>
                <a:buClr>
                  <a:srgbClr val="BFBFBF"/>
                </a:buClr>
                <a:buSzPts val="1800"/>
              </a:pPr>
              <a:r>
                <a:rPr lang="en-US" sz="1800" dirty="0" err="1">
                  <a:solidFill>
                    <a:schemeClr val="lt1"/>
                  </a:solidFill>
                  <a:latin typeface="Encode Sans"/>
                  <a:ea typeface="Encode Sans"/>
                  <a:cs typeface="Encode Sans"/>
                  <a:sym typeface="Encode Sans"/>
                </a:rPr>
                <a:t>Supervisión</a:t>
              </a:r>
              <a:r>
                <a:rPr lang="en-US" sz="1800" dirty="0">
                  <a:solidFill>
                    <a:schemeClr val="lt1"/>
                  </a:solidFill>
                  <a:latin typeface="Encode Sans"/>
                  <a:ea typeface="Encode Sans"/>
                  <a:cs typeface="Encode Sans"/>
                  <a:sym typeface="Encode Sans"/>
                </a:rPr>
                <a:t> </a:t>
              </a:r>
              <a:r>
                <a:rPr lang="en-US" sz="1800" dirty="0" smtClean="0">
                  <a:solidFill>
                    <a:schemeClr val="lt1"/>
                  </a:solidFill>
                  <a:latin typeface="Encode Sans"/>
                  <a:ea typeface="Encode Sans"/>
                  <a:cs typeface="Encode Sans"/>
                  <a:sym typeface="Encode Sans"/>
                </a:rPr>
                <a:t>de </a:t>
              </a:r>
              <a:r>
                <a:rPr lang="en-US" sz="1800" dirty="0" err="1">
                  <a:solidFill>
                    <a:schemeClr val="lt1"/>
                  </a:solidFill>
                  <a:latin typeface="Encode Sans"/>
                  <a:ea typeface="Encode Sans"/>
                  <a:cs typeface="Encode Sans"/>
                  <a:sym typeface="Encode Sans"/>
                </a:rPr>
                <a:t>Proyectos</a:t>
              </a:r>
              <a:r>
                <a:rPr lang="en-US" sz="1800" dirty="0">
                  <a:solidFill>
                    <a:schemeClr val="lt1"/>
                  </a:solidFill>
                  <a:latin typeface="Encode Sans"/>
                  <a:ea typeface="Encode Sans"/>
                  <a:cs typeface="Encode Sans"/>
                  <a:sym typeface="Encode Sans"/>
                </a:rPr>
                <a:t> </a:t>
              </a:r>
              <a:r>
                <a:rPr lang="en-US" sz="1800" dirty="0" err="1" smtClean="0">
                  <a:solidFill>
                    <a:schemeClr val="lt1"/>
                  </a:solidFill>
                  <a:latin typeface="Encode Sans"/>
                  <a:ea typeface="Encode Sans"/>
                  <a:cs typeface="Encode Sans"/>
                  <a:sym typeface="Encode Sans"/>
                </a:rPr>
                <a:t>presentados</a:t>
              </a:r>
              <a:endParaRPr lang="en-US" sz="1800" dirty="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endParaRPr>
            </a:p>
          </p:txBody>
        </p:sp>
        <p:sp>
          <p:nvSpPr>
            <p:cNvPr id="178" name="Google Shape;178;p19"/>
            <p:cNvSpPr txBox="1"/>
            <p:nvPr/>
          </p:nvSpPr>
          <p:spPr>
            <a:xfrm>
              <a:off x="6722941" y="1195269"/>
              <a:ext cx="4791000" cy="1569871"/>
            </a:xfrm>
            <a:prstGeom prst="rect">
              <a:avLst/>
            </a:prstGeom>
            <a:solidFill>
              <a:srgbClr val="0194D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342900" lvl="0" indent="-342900">
                <a:buClr>
                  <a:srgbClr val="BFBFBF"/>
                </a:buClr>
                <a:buSzPts val="1600"/>
                <a:buFont typeface="+mj-lt"/>
                <a:buAutoNum type="arabicPeriod"/>
              </a:pPr>
              <a:r>
                <a:rPr lang="es-AR" sz="1600" dirty="0" smtClean="0">
                  <a:solidFill>
                    <a:schemeClr val="lt1"/>
                  </a:solidFill>
                  <a:latin typeface="Encode Sans"/>
                  <a:ea typeface="Encode Sans"/>
                  <a:cs typeface="Encode Sans"/>
                  <a:sym typeface="Encode Sans"/>
                </a:rPr>
                <a:t>Recepción </a:t>
              </a:r>
              <a:r>
                <a:rPr lang="es-AR" sz="1600" dirty="0">
                  <a:solidFill>
                    <a:schemeClr val="lt1"/>
                  </a:solidFill>
                  <a:latin typeface="Encode Sans"/>
                  <a:ea typeface="Encode Sans"/>
                  <a:cs typeface="Encode Sans"/>
                  <a:sym typeface="Encode Sans"/>
                </a:rPr>
                <a:t>y evaluación de proyectos por el Área de Capacitación. </a:t>
              </a:r>
              <a:endParaRPr lang="es-AR" sz="1600" dirty="0" smtClean="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endParaRPr>
            </a:p>
            <a:p>
              <a:pPr marL="342900" lvl="0" indent="-342900">
                <a:buClr>
                  <a:srgbClr val="BFBFBF"/>
                </a:buClr>
                <a:buSzPts val="1600"/>
                <a:buFont typeface="+mj-lt"/>
                <a:buAutoNum type="arabicPeriod"/>
              </a:pPr>
              <a:r>
                <a:rPr lang="es-AR" sz="1600" dirty="0" smtClean="0">
                  <a:solidFill>
                    <a:schemeClr val="lt1"/>
                  </a:solidFill>
                  <a:latin typeface="Encode Sans"/>
                  <a:ea typeface="Encode Sans"/>
                  <a:cs typeface="Encode Sans"/>
                  <a:sym typeface="Encode Sans"/>
                </a:rPr>
                <a:t>Aprobación </a:t>
              </a:r>
              <a:r>
                <a:rPr lang="es-AR" sz="1600" dirty="0">
                  <a:solidFill>
                    <a:schemeClr val="lt1"/>
                  </a:solidFill>
                  <a:latin typeface="Encode Sans"/>
                  <a:ea typeface="Encode Sans"/>
                  <a:cs typeface="Encode Sans"/>
                  <a:sym typeface="Encode Sans"/>
                </a:rPr>
                <a:t>del proyecto por parte de la </a:t>
              </a:r>
              <a:r>
                <a:rPr lang="es-AR" sz="1600" dirty="0" smtClean="0">
                  <a:solidFill>
                    <a:schemeClr val="lt1"/>
                  </a:solidFill>
                  <a:latin typeface="Encode Sans"/>
                  <a:ea typeface="Encode Sans"/>
                  <a:cs typeface="Encode Sans"/>
                  <a:sym typeface="Encode Sans"/>
                </a:rPr>
                <a:t>coordinación.</a:t>
              </a:r>
            </a:p>
            <a:p>
              <a:pPr marL="342900" lvl="0" indent="-342900">
                <a:buClr>
                  <a:srgbClr val="BFBFBF"/>
                </a:buClr>
                <a:buSzPts val="1600"/>
                <a:buFont typeface="+mj-lt"/>
                <a:buAutoNum type="arabicPeriod"/>
              </a:pPr>
              <a:r>
                <a:rPr lang="es-AR" sz="1600" dirty="0" smtClean="0">
                  <a:solidFill>
                    <a:schemeClr val="lt1"/>
                  </a:solidFill>
                  <a:latin typeface="Encode Sans"/>
                  <a:ea typeface="Encode Sans"/>
                  <a:cs typeface="Encode Sans"/>
                  <a:sym typeface="Encode Sans"/>
                </a:rPr>
                <a:t>Comunicación </a:t>
              </a:r>
              <a:r>
                <a:rPr lang="es-AR" sz="1600" dirty="0">
                  <a:solidFill>
                    <a:schemeClr val="lt1"/>
                  </a:solidFill>
                  <a:latin typeface="Encode Sans"/>
                  <a:ea typeface="Encode Sans"/>
                  <a:cs typeface="Encode Sans"/>
                  <a:sym typeface="Encode Sans"/>
                </a:rPr>
                <a:t>al efector presentante.</a:t>
              </a: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i="0" u="none" dirty="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endParaRPr>
            </a:p>
          </p:txBody>
        </p:sp>
      </p:grpSp>
      <p:grpSp>
        <p:nvGrpSpPr>
          <p:cNvPr id="179" name="Google Shape;179;p19"/>
          <p:cNvGrpSpPr/>
          <p:nvPr/>
        </p:nvGrpSpPr>
        <p:grpSpPr>
          <a:xfrm>
            <a:off x="5276850" y="2702519"/>
            <a:ext cx="6237212" cy="2264260"/>
            <a:chOff x="5276850" y="3834973"/>
            <a:chExt cx="6237091" cy="2289192"/>
          </a:xfrm>
        </p:grpSpPr>
        <p:sp>
          <p:nvSpPr>
            <p:cNvPr id="180" name="Google Shape;180;p19"/>
            <p:cNvSpPr txBox="1"/>
            <p:nvPr/>
          </p:nvSpPr>
          <p:spPr>
            <a:xfrm>
              <a:off x="5276850" y="3834973"/>
              <a:ext cx="1295400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BFBFBF"/>
                </a:buClr>
                <a:buSzPts val="4800"/>
                <a:buFont typeface="Century Gothic"/>
                <a:buNone/>
              </a:pPr>
              <a:r>
                <a:rPr lang="en-US" sz="4800" i="0" u="none">
                  <a:solidFill>
                    <a:schemeClr val="lt1"/>
                  </a:solidFill>
                  <a:latin typeface="Encode Sans"/>
                  <a:ea typeface="Encode Sans"/>
                  <a:cs typeface="Encode Sans"/>
                  <a:sym typeface="Encode Sans"/>
                </a:rPr>
                <a:t>02.</a:t>
              </a:r>
              <a:endParaRPr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endParaRPr>
            </a:p>
          </p:txBody>
        </p:sp>
        <p:sp>
          <p:nvSpPr>
            <p:cNvPr id="181" name="Google Shape;181;p19"/>
            <p:cNvSpPr txBox="1"/>
            <p:nvPr/>
          </p:nvSpPr>
          <p:spPr>
            <a:xfrm>
              <a:off x="6722941" y="4065805"/>
              <a:ext cx="4677884" cy="3692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>
                <a:buClr>
                  <a:srgbClr val="BFBFBF"/>
                </a:buClr>
                <a:buSzPts val="1800"/>
              </a:pPr>
              <a:r>
                <a:rPr lang="en-US" sz="1800" dirty="0" err="1">
                  <a:solidFill>
                    <a:schemeClr val="lt1"/>
                  </a:solidFill>
                  <a:latin typeface="Encode Sans"/>
                  <a:ea typeface="Encode Sans"/>
                  <a:cs typeface="Encode Sans"/>
                  <a:sym typeface="Encode Sans"/>
                </a:rPr>
                <a:t>Monitoreo</a:t>
              </a:r>
              <a:r>
                <a:rPr lang="en-US" sz="1800" dirty="0">
                  <a:solidFill>
                    <a:schemeClr val="lt1"/>
                  </a:solidFill>
                  <a:latin typeface="Encode Sans"/>
                  <a:ea typeface="Encode Sans"/>
                  <a:cs typeface="Encode Sans"/>
                  <a:sym typeface="Encode Sans"/>
                </a:rPr>
                <a:t> </a:t>
              </a:r>
              <a:r>
                <a:rPr lang="en-US" sz="1800" dirty="0" smtClean="0">
                  <a:solidFill>
                    <a:schemeClr val="lt1"/>
                  </a:solidFill>
                  <a:latin typeface="Encode Sans"/>
                  <a:ea typeface="Encode Sans"/>
                  <a:cs typeface="Encode Sans"/>
                  <a:sym typeface="Encode Sans"/>
                </a:rPr>
                <a:t>de </a:t>
              </a:r>
              <a:r>
                <a:rPr lang="en-US" sz="1800" dirty="0" err="1">
                  <a:solidFill>
                    <a:schemeClr val="lt1"/>
                  </a:solidFill>
                  <a:latin typeface="Encode Sans"/>
                  <a:ea typeface="Encode Sans"/>
                  <a:cs typeface="Encode Sans"/>
                  <a:sym typeface="Encode Sans"/>
                </a:rPr>
                <a:t>Metas</a:t>
              </a:r>
              <a:r>
                <a:rPr lang="en-US" sz="1800" dirty="0">
                  <a:solidFill>
                    <a:schemeClr val="lt1"/>
                  </a:solidFill>
                  <a:latin typeface="Encode Sans"/>
                  <a:ea typeface="Encode Sans"/>
                  <a:cs typeface="Encode Sans"/>
                  <a:sym typeface="Encode Sans"/>
                </a:rPr>
                <a:t> </a:t>
              </a:r>
              <a:r>
                <a:rPr lang="en-US" sz="1800" dirty="0" err="1" smtClean="0">
                  <a:solidFill>
                    <a:schemeClr val="lt1"/>
                  </a:solidFill>
                  <a:latin typeface="Encode Sans"/>
                  <a:ea typeface="Encode Sans"/>
                  <a:cs typeface="Encode Sans"/>
                  <a:sym typeface="Encode Sans"/>
                </a:rPr>
                <a:t>comprometidas</a:t>
              </a:r>
              <a:endParaRPr lang="en-US" sz="1800" dirty="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endParaRPr>
            </a:p>
          </p:txBody>
        </p:sp>
        <p:sp>
          <p:nvSpPr>
            <p:cNvPr id="182" name="Google Shape;182;p19"/>
            <p:cNvSpPr txBox="1"/>
            <p:nvPr/>
          </p:nvSpPr>
          <p:spPr>
            <a:xfrm>
              <a:off x="6722941" y="4786194"/>
              <a:ext cx="4791000" cy="133797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342900" lvl="0" indent="-342900">
                <a:buClr>
                  <a:srgbClr val="BFBFBF"/>
                </a:buClr>
                <a:buSzPts val="1600"/>
                <a:buFont typeface="+mj-lt"/>
                <a:buAutoNum type="arabicPeriod"/>
              </a:pPr>
              <a:r>
                <a:rPr lang="es-AR" sz="1600" dirty="0">
                  <a:solidFill>
                    <a:schemeClr val="lt1"/>
                  </a:solidFill>
                  <a:latin typeface="Encode Sans"/>
                  <a:ea typeface="Encode Sans"/>
                  <a:cs typeface="Encode Sans"/>
                  <a:sym typeface="Encode Sans"/>
                </a:rPr>
                <a:t>Realización de </a:t>
              </a:r>
              <a:r>
                <a:rPr lang="es-AR" sz="1600" dirty="0" smtClean="0">
                  <a:solidFill>
                    <a:schemeClr val="lt1"/>
                  </a:solidFill>
                  <a:latin typeface="Encode Sans"/>
                  <a:ea typeface="Encode Sans"/>
                  <a:cs typeface="Encode Sans"/>
                  <a:sym typeface="Encode Sans"/>
                </a:rPr>
                <a:t>1 reporte mensual </a:t>
              </a:r>
              <a:r>
                <a:rPr lang="es-AR" sz="1600" dirty="0">
                  <a:solidFill>
                    <a:schemeClr val="lt1"/>
                  </a:solidFill>
                  <a:latin typeface="Encode Sans"/>
                  <a:ea typeface="Encode Sans"/>
                  <a:cs typeface="Encode Sans"/>
                  <a:sym typeface="Encode Sans"/>
                </a:rPr>
                <a:t>por parte del Área de Sistemas.</a:t>
              </a:r>
            </a:p>
            <a:p>
              <a:pPr marL="342900" lvl="0" indent="-342900">
                <a:buClr>
                  <a:srgbClr val="BFBFBF"/>
                </a:buClr>
                <a:buSzPts val="1600"/>
                <a:buFont typeface="+mj-lt"/>
                <a:buAutoNum type="arabicPeriod"/>
              </a:pPr>
              <a:r>
                <a:rPr lang="es-AR" sz="1600" dirty="0">
                  <a:solidFill>
                    <a:schemeClr val="lt1"/>
                  </a:solidFill>
                  <a:latin typeface="Encode Sans"/>
                  <a:ea typeface="Encode Sans"/>
                  <a:cs typeface="Encode Sans"/>
                  <a:sym typeface="Encode Sans"/>
                </a:rPr>
                <a:t>Comunicación de esos </a:t>
              </a:r>
              <a:r>
                <a:rPr lang="es-AR" sz="1600" dirty="0" err="1">
                  <a:solidFill>
                    <a:schemeClr val="lt1"/>
                  </a:solidFill>
                  <a:latin typeface="Encode Sans"/>
                  <a:ea typeface="Encode Sans"/>
                  <a:cs typeface="Encode Sans"/>
                  <a:sym typeface="Encode Sans"/>
                </a:rPr>
                <a:t>monitoreos</a:t>
              </a:r>
              <a:r>
                <a:rPr lang="es-AR" sz="1600" dirty="0">
                  <a:solidFill>
                    <a:schemeClr val="lt1"/>
                  </a:solidFill>
                  <a:latin typeface="Encode Sans"/>
                  <a:ea typeface="Encode Sans"/>
                  <a:cs typeface="Encode Sans"/>
                  <a:sym typeface="Encode Sans"/>
                </a:rPr>
                <a:t> por parte del Área de Capacitación al efector presentante</a:t>
              </a:r>
              <a:r>
                <a:rPr lang="es-AR" sz="1600" dirty="0" smtClean="0">
                  <a:solidFill>
                    <a:schemeClr val="lt1"/>
                  </a:solidFill>
                  <a:latin typeface="Encode Sans"/>
                  <a:ea typeface="Encode Sans"/>
                  <a:cs typeface="Encode Sans"/>
                  <a:sym typeface="Encode Sans"/>
                </a:rPr>
                <a:t>.</a:t>
              </a:r>
              <a:endParaRPr lang="es-AR" sz="1600" dirty="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endParaRPr>
            </a:p>
          </p:txBody>
        </p:sp>
      </p:grpSp>
      <p:pic>
        <p:nvPicPr>
          <p:cNvPr id="183" name="Google Shape;18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7350" y="422875"/>
            <a:ext cx="1193501" cy="69432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7958966"/>
              </p:ext>
            </p:extLst>
          </p:nvPr>
        </p:nvGraphicFramePr>
        <p:xfrm>
          <a:off x="5816097" y="5181914"/>
          <a:ext cx="5495925" cy="937260"/>
        </p:xfrm>
        <a:graphic>
          <a:graphicData uri="http://schemas.openxmlformats.org/drawingml/2006/table">
            <a:tbl>
              <a:tblPr/>
              <a:tblGrid>
                <a:gridCol w="1782300"/>
                <a:gridCol w="713250"/>
                <a:gridCol w="752475"/>
                <a:gridCol w="752475"/>
                <a:gridCol w="771525"/>
                <a:gridCol w="723900"/>
              </a:tblGrid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200" b="1" dirty="0">
                          <a:effectLst/>
                          <a:latin typeface="Encode Sans" charset="0"/>
                        </a:rPr>
                        <a:t>EFECTOR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es-AR" sz="1200" b="1">
                          <a:effectLst/>
                          <a:latin typeface="Encode Sans" charset="0"/>
                        </a:rPr>
                        <a:t>META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AR" sz="1200" b="1">
                          <a:effectLst/>
                          <a:latin typeface="Encode Sans" charset="0"/>
                        </a:rPr>
                        <a:t>TOTAL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200" b="1">
                          <a:effectLst/>
                          <a:latin typeface="Encode Sans" charset="0"/>
                        </a:rPr>
                        <a:t>Hospital de Añatuya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200" b="1">
                          <a:effectLst/>
                          <a:latin typeface="Encode Sans" charset="0"/>
                        </a:rPr>
                        <a:t>1° MES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200" b="1">
                          <a:effectLst/>
                          <a:latin typeface="Encode Sans" charset="0"/>
                        </a:rPr>
                        <a:t>2° MES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200" b="1">
                          <a:effectLst/>
                          <a:latin typeface="Encode Sans" charset="0"/>
                        </a:rPr>
                        <a:t>3° MES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200" b="1">
                          <a:effectLst/>
                          <a:latin typeface="Encode Sans" charset="0"/>
                        </a:rPr>
                        <a:t>4° MES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200">
                          <a:effectLst/>
                          <a:latin typeface="Encode Sans" charset="0"/>
                        </a:rPr>
                        <a:t>Meta comprometida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200">
                          <a:effectLst/>
                          <a:latin typeface="Encode Sans" charset="0"/>
                        </a:rPr>
                        <a:t>375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200" dirty="0">
                          <a:effectLst/>
                          <a:latin typeface="Encode Sans" charset="0"/>
                        </a:rPr>
                        <a:t>375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200">
                          <a:effectLst/>
                          <a:latin typeface="Encode Sans" charset="0"/>
                        </a:rPr>
                        <a:t>375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200">
                          <a:effectLst/>
                          <a:latin typeface="Encode Sans" charset="0"/>
                        </a:rPr>
                        <a:t>375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200" b="1">
                          <a:effectLst/>
                          <a:latin typeface="Encode Sans" charset="0"/>
                        </a:rPr>
                        <a:t>1500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C2F4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200">
                          <a:effectLst/>
                          <a:latin typeface="Encode Sans" charset="0"/>
                        </a:rPr>
                        <a:t>Reporte al 20 de Septiembre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200" b="1">
                          <a:effectLst/>
                          <a:latin typeface="Encode Sans" charset="0"/>
                        </a:rPr>
                        <a:t>194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200" b="1">
                          <a:effectLst/>
                          <a:latin typeface="Encode Sans" charset="0"/>
                        </a:rPr>
                        <a:t>750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200" b="1">
                          <a:effectLst/>
                          <a:latin typeface="Encode Sans" charset="0"/>
                        </a:rPr>
                        <a:t>583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200" b="1">
                          <a:effectLst/>
                          <a:latin typeface="Encode Sans" charset="0"/>
                        </a:rPr>
                        <a:t>729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200" b="1" dirty="0">
                          <a:effectLst/>
                          <a:latin typeface="Encode Sans" charset="0"/>
                        </a:rPr>
                        <a:t>2464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AA84F"/>
                    </a:solidFill>
                  </a:tcPr>
                </a:tc>
              </a:tr>
            </a:tbl>
          </a:graphicData>
        </a:graphic>
      </p:graphicFrame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702" y="3514580"/>
            <a:ext cx="4028600" cy="302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4095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8"/>
          <p:cNvSpPr txBox="1"/>
          <p:nvPr/>
        </p:nvSpPr>
        <p:spPr>
          <a:xfrm>
            <a:off x="0" y="3157537"/>
            <a:ext cx="7562850" cy="3736975"/>
          </a:xfrm>
          <a:prstGeom prst="rect">
            <a:avLst/>
          </a:prstGeom>
          <a:solidFill>
            <a:srgbClr val="0194DB"/>
          </a:solidFill>
          <a:ln>
            <a:noFill/>
          </a:ln>
          <a:effectLst>
            <a:outerShdw blurRad="63500" dist="50800" dir="5400000">
              <a:srgbClr val="000000">
                <a:alpha val="4784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18"/>
          <p:cNvSpPr txBox="1"/>
          <p:nvPr/>
        </p:nvSpPr>
        <p:spPr>
          <a:xfrm>
            <a:off x="527093" y="1360917"/>
            <a:ext cx="53466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4EEA"/>
              </a:buClr>
              <a:buSzPts val="3600"/>
              <a:buFont typeface="Open Sans"/>
              <a:buNone/>
            </a:pPr>
            <a:r>
              <a:rPr lang="en-US" sz="2400" b="1" dirty="0" smtClean="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ESTRATEGIAS DE COMUNICACIÓN</a:t>
            </a:r>
            <a:endParaRPr sz="1050" b="1" dirty="0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165" name="Google Shape;165;p18"/>
          <p:cNvSpPr/>
          <p:nvPr/>
        </p:nvSpPr>
        <p:spPr>
          <a:xfrm>
            <a:off x="4576538" y="1941763"/>
            <a:ext cx="576262" cy="588962"/>
          </a:xfrm>
          <a:custGeom>
            <a:avLst/>
            <a:gdLst/>
            <a:ahLst/>
            <a:cxnLst/>
            <a:rect l="l" t="t" r="r" b="b"/>
            <a:pathLst>
              <a:path w="575488" h="589586" extrusionOk="0">
                <a:moveTo>
                  <a:pt x="76281" y="227116"/>
                </a:moveTo>
                <a:lnTo>
                  <a:pt x="220067" y="227116"/>
                </a:lnTo>
                <a:lnTo>
                  <a:pt x="220067" y="78150"/>
                </a:lnTo>
                <a:lnTo>
                  <a:pt x="355421" y="78150"/>
                </a:lnTo>
                <a:lnTo>
                  <a:pt x="355421" y="227116"/>
                </a:lnTo>
                <a:lnTo>
                  <a:pt x="499207" y="227116"/>
                </a:lnTo>
                <a:lnTo>
                  <a:pt x="499207" y="362470"/>
                </a:lnTo>
                <a:lnTo>
                  <a:pt x="355421" y="362470"/>
                </a:lnTo>
                <a:lnTo>
                  <a:pt x="355421" y="511436"/>
                </a:lnTo>
                <a:lnTo>
                  <a:pt x="220067" y="511436"/>
                </a:lnTo>
                <a:lnTo>
                  <a:pt x="220067" y="362470"/>
                </a:lnTo>
                <a:lnTo>
                  <a:pt x="76281" y="362470"/>
                </a:lnTo>
                <a:close/>
              </a:path>
            </a:pathLst>
          </a:custGeom>
          <a:solidFill>
            <a:srgbClr val="274EE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18"/>
          <p:cNvSpPr/>
          <p:nvPr/>
        </p:nvSpPr>
        <p:spPr>
          <a:xfrm>
            <a:off x="5226050" y="2222500"/>
            <a:ext cx="1357312" cy="46037"/>
          </a:xfrm>
          <a:prstGeom prst="roundRect">
            <a:avLst>
              <a:gd name="adj" fmla="val 16667"/>
            </a:avLst>
          </a:prstGeom>
          <a:solidFill>
            <a:srgbClr val="274EE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18"/>
          <p:cNvSpPr txBox="1"/>
          <p:nvPr/>
        </p:nvSpPr>
        <p:spPr>
          <a:xfrm>
            <a:off x="557212" y="3608387"/>
            <a:ext cx="5834100" cy="2246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2000"/>
              <a:buFont typeface="Arial" pitchFamily="34" charset="0"/>
              <a:buChar char="•"/>
            </a:pPr>
            <a:r>
              <a:rPr lang="en-US" sz="2000" dirty="0" err="1" smtClean="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Abordaje</a:t>
            </a:r>
            <a:r>
              <a:rPr lang="en-US" sz="2000" dirty="0" smtClean="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 a la </a:t>
            </a:r>
            <a:r>
              <a:rPr lang="en-US" sz="2000" dirty="0" err="1" smtClean="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comunidad</a:t>
            </a:r>
            <a:r>
              <a:rPr lang="en-US" sz="2000" dirty="0" smtClean="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 </a:t>
            </a:r>
            <a:r>
              <a:rPr lang="en-US" sz="2000" dirty="0" err="1" smtClean="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por</a:t>
            </a:r>
            <a:r>
              <a:rPr lang="en-US" sz="2000" dirty="0" smtClean="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 parte de los </a:t>
            </a:r>
            <a:r>
              <a:rPr lang="en-US" sz="2000" dirty="0" err="1" smtClean="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efectores</a:t>
            </a:r>
            <a:r>
              <a:rPr lang="en-US" sz="2000" dirty="0" smtClean="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, con </a:t>
            </a:r>
            <a:r>
              <a:rPr lang="en-US" sz="2000" dirty="0" err="1" smtClean="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estrategias</a:t>
            </a:r>
            <a:r>
              <a:rPr lang="en-US" sz="2000" dirty="0" smtClean="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 locales y </a:t>
            </a:r>
            <a:r>
              <a:rPr lang="en-US" sz="2000" dirty="0" err="1" smtClean="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adaptadas</a:t>
            </a:r>
            <a:r>
              <a:rPr lang="en-US" sz="2000" dirty="0" smtClean="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 </a:t>
            </a:r>
            <a:r>
              <a:rPr lang="en-US" sz="2000" dirty="0" err="1" smtClean="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culturalmente</a:t>
            </a:r>
            <a:r>
              <a:rPr lang="en-US" sz="2000" dirty="0" smtClean="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.</a:t>
            </a: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2000"/>
              <a:buFont typeface="Arial" pitchFamily="34" charset="0"/>
              <a:buChar char="•"/>
            </a:pPr>
            <a:r>
              <a:rPr lang="en-US" sz="2000" dirty="0" err="1" smtClean="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Fortalecimiento</a:t>
            </a:r>
            <a:r>
              <a:rPr lang="en-US" sz="2000" dirty="0" smtClean="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 de </a:t>
            </a:r>
            <a:r>
              <a:rPr lang="en-US" sz="2000" dirty="0" err="1" smtClean="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recursos</a:t>
            </a:r>
            <a:r>
              <a:rPr lang="en-US" sz="2000" dirty="0" smtClean="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 </a:t>
            </a:r>
            <a:r>
              <a:rPr lang="en-US" sz="2000" dirty="0" err="1" smtClean="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disponibles</a:t>
            </a:r>
            <a:r>
              <a:rPr lang="en-US" sz="2000" dirty="0" smtClean="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: radios </a:t>
            </a:r>
            <a:r>
              <a:rPr lang="en-US" sz="2000" dirty="0" err="1" smtClean="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comunitarias</a:t>
            </a:r>
            <a:r>
              <a:rPr lang="en-US" sz="2000" dirty="0" smtClean="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, flyers, </a:t>
            </a:r>
            <a:r>
              <a:rPr lang="en-US" sz="2000" dirty="0" err="1" smtClean="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redes</a:t>
            </a:r>
            <a:r>
              <a:rPr lang="en-US" sz="2000" dirty="0" smtClean="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 </a:t>
            </a:r>
            <a:r>
              <a:rPr lang="en-US" sz="2000" dirty="0" err="1" smtClean="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sociales</a:t>
            </a:r>
            <a:r>
              <a:rPr lang="en-US" sz="2000" dirty="0" smtClean="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, </a:t>
            </a:r>
            <a:r>
              <a:rPr lang="en-US" sz="2000" dirty="0" err="1" smtClean="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grupos</a:t>
            </a:r>
            <a:r>
              <a:rPr lang="en-US" sz="2000" dirty="0" smtClean="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 de </a:t>
            </a:r>
            <a:r>
              <a:rPr lang="en-US" sz="2000" dirty="0" err="1" smtClean="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whatsapp</a:t>
            </a:r>
            <a:r>
              <a:rPr lang="en-US" sz="2000" dirty="0" smtClean="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, agenda sanitaria.</a:t>
            </a: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2000"/>
              <a:buFont typeface="Arial" pitchFamily="34" charset="0"/>
              <a:buChar char="•"/>
            </a:pPr>
            <a:r>
              <a:rPr lang="en-US" sz="2000" dirty="0" err="1" smtClean="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Reorganización</a:t>
            </a:r>
            <a:r>
              <a:rPr lang="en-US" sz="2000" dirty="0" smtClean="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 de </a:t>
            </a:r>
            <a:r>
              <a:rPr lang="en-US" sz="2000" dirty="0" err="1" smtClean="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circuitos</a:t>
            </a:r>
            <a:r>
              <a:rPr lang="en-US" sz="2000" dirty="0" smtClean="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 de </a:t>
            </a:r>
            <a:r>
              <a:rPr lang="en-US" sz="2000" dirty="0" err="1" smtClean="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atención</a:t>
            </a:r>
            <a:r>
              <a:rPr lang="en-US" sz="2000" dirty="0" smtClean="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.</a:t>
            </a:r>
            <a:endParaRPr dirty="0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pic>
        <p:nvPicPr>
          <p:cNvPr id="168" name="Google Shape;16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7350" y="422875"/>
            <a:ext cx="1193501" cy="69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050" y="545299"/>
            <a:ext cx="4473167" cy="5725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4095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8"/>
          <p:cNvSpPr txBox="1"/>
          <p:nvPr/>
        </p:nvSpPr>
        <p:spPr>
          <a:xfrm>
            <a:off x="0" y="3157537"/>
            <a:ext cx="7562850" cy="3736975"/>
          </a:xfrm>
          <a:prstGeom prst="rect">
            <a:avLst/>
          </a:prstGeom>
          <a:solidFill>
            <a:srgbClr val="0194DB"/>
          </a:solidFill>
          <a:ln>
            <a:noFill/>
          </a:ln>
          <a:effectLst>
            <a:outerShdw blurRad="63500" dist="50800" dir="5400000">
              <a:srgbClr val="000000">
                <a:alpha val="4784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18"/>
          <p:cNvSpPr txBox="1"/>
          <p:nvPr/>
        </p:nvSpPr>
        <p:spPr>
          <a:xfrm>
            <a:off x="3788169" y="559809"/>
            <a:ext cx="53466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4EEA"/>
              </a:buClr>
              <a:buSzPts val="3600"/>
              <a:buFont typeface="Open Sans"/>
              <a:buNone/>
            </a:pPr>
            <a:r>
              <a:rPr lang="en-US" sz="2400" b="1" dirty="0" smtClean="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ESTRATEGIAS DE COMUNICACIÓN</a:t>
            </a:r>
            <a:endParaRPr sz="1050" b="1" dirty="0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165" name="Google Shape;165;p18"/>
          <p:cNvSpPr/>
          <p:nvPr/>
        </p:nvSpPr>
        <p:spPr>
          <a:xfrm>
            <a:off x="9520772" y="528238"/>
            <a:ext cx="576262" cy="588962"/>
          </a:xfrm>
          <a:custGeom>
            <a:avLst/>
            <a:gdLst/>
            <a:ahLst/>
            <a:cxnLst/>
            <a:rect l="l" t="t" r="r" b="b"/>
            <a:pathLst>
              <a:path w="575488" h="589586" extrusionOk="0">
                <a:moveTo>
                  <a:pt x="76281" y="227116"/>
                </a:moveTo>
                <a:lnTo>
                  <a:pt x="220067" y="227116"/>
                </a:lnTo>
                <a:lnTo>
                  <a:pt x="220067" y="78150"/>
                </a:lnTo>
                <a:lnTo>
                  <a:pt x="355421" y="78150"/>
                </a:lnTo>
                <a:lnTo>
                  <a:pt x="355421" y="227116"/>
                </a:lnTo>
                <a:lnTo>
                  <a:pt x="499207" y="227116"/>
                </a:lnTo>
                <a:lnTo>
                  <a:pt x="499207" y="362470"/>
                </a:lnTo>
                <a:lnTo>
                  <a:pt x="355421" y="362470"/>
                </a:lnTo>
                <a:lnTo>
                  <a:pt x="355421" y="511436"/>
                </a:lnTo>
                <a:lnTo>
                  <a:pt x="220067" y="511436"/>
                </a:lnTo>
                <a:lnTo>
                  <a:pt x="220067" y="362470"/>
                </a:lnTo>
                <a:lnTo>
                  <a:pt x="76281" y="362470"/>
                </a:lnTo>
                <a:close/>
              </a:path>
            </a:pathLst>
          </a:custGeom>
          <a:solidFill>
            <a:srgbClr val="274EE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18"/>
          <p:cNvSpPr/>
          <p:nvPr/>
        </p:nvSpPr>
        <p:spPr>
          <a:xfrm>
            <a:off x="10299756" y="833578"/>
            <a:ext cx="1357312" cy="46037"/>
          </a:xfrm>
          <a:prstGeom prst="roundRect">
            <a:avLst>
              <a:gd name="adj" fmla="val 16667"/>
            </a:avLst>
          </a:prstGeom>
          <a:solidFill>
            <a:srgbClr val="274EE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8" name="Google Shape;16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7350" y="422875"/>
            <a:ext cx="1193501" cy="69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33" t="17366" r="23193" b="5597"/>
          <a:stretch>
            <a:fillRect/>
          </a:stretch>
        </p:blipFill>
        <p:spPr bwMode="auto">
          <a:xfrm>
            <a:off x="1788105" y="1285454"/>
            <a:ext cx="4472606" cy="5390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98" t="19910" r="32037" b="5515"/>
          <a:stretch>
            <a:fillRect/>
          </a:stretch>
        </p:blipFill>
        <p:spPr bwMode="auto">
          <a:xfrm>
            <a:off x="7222120" y="1351365"/>
            <a:ext cx="2673300" cy="532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3204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4095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8"/>
          <p:cNvSpPr txBox="1"/>
          <p:nvPr/>
        </p:nvSpPr>
        <p:spPr>
          <a:xfrm>
            <a:off x="0" y="3117077"/>
            <a:ext cx="7562850" cy="3736975"/>
          </a:xfrm>
          <a:prstGeom prst="rect">
            <a:avLst/>
          </a:prstGeom>
          <a:solidFill>
            <a:srgbClr val="0194DB"/>
          </a:solidFill>
          <a:ln>
            <a:noFill/>
          </a:ln>
          <a:effectLst>
            <a:outerShdw blurRad="63500" dist="50800" dir="5400000">
              <a:srgbClr val="000000">
                <a:alpha val="4784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18"/>
          <p:cNvSpPr txBox="1"/>
          <p:nvPr/>
        </p:nvSpPr>
        <p:spPr>
          <a:xfrm>
            <a:off x="3788169" y="430337"/>
            <a:ext cx="53466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4EEA"/>
              </a:buClr>
              <a:buSzPts val="3600"/>
              <a:buFont typeface="Open Sans"/>
              <a:buNone/>
            </a:pPr>
            <a:r>
              <a:rPr lang="en-US" sz="2400" b="1" dirty="0" smtClean="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ESTRATEGIAS DE COMUNICACIÓN</a:t>
            </a:r>
            <a:endParaRPr sz="1050" b="1" dirty="0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165" name="Google Shape;165;p18"/>
          <p:cNvSpPr/>
          <p:nvPr/>
        </p:nvSpPr>
        <p:spPr>
          <a:xfrm>
            <a:off x="9520772" y="374490"/>
            <a:ext cx="576262" cy="588962"/>
          </a:xfrm>
          <a:custGeom>
            <a:avLst/>
            <a:gdLst/>
            <a:ahLst/>
            <a:cxnLst/>
            <a:rect l="l" t="t" r="r" b="b"/>
            <a:pathLst>
              <a:path w="575488" h="589586" extrusionOk="0">
                <a:moveTo>
                  <a:pt x="76281" y="227116"/>
                </a:moveTo>
                <a:lnTo>
                  <a:pt x="220067" y="227116"/>
                </a:lnTo>
                <a:lnTo>
                  <a:pt x="220067" y="78150"/>
                </a:lnTo>
                <a:lnTo>
                  <a:pt x="355421" y="78150"/>
                </a:lnTo>
                <a:lnTo>
                  <a:pt x="355421" y="227116"/>
                </a:lnTo>
                <a:lnTo>
                  <a:pt x="499207" y="227116"/>
                </a:lnTo>
                <a:lnTo>
                  <a:pt x="499207" y="362470"/>
                </a:lnTo>
                <a:lnTo>
                  <a:pt x="355421" y="362470"/>
                </a:lnTo>
                <a:lnTo>
                  <a:pt x="355421" y="511436"/>
                </a:lnTo>
                <a:lnTo>
                  <a:pt x="220067" y="511436"/>
                </a:lnTo>
                <a:lnTo>
                  <a:pt x="220067" y="362470"/>
                </a:lnTo>
                <a:lnTo>
                  <a:pt x="76281" y="362470"/>
                </a:lnTo>
                <a:close/>
              </a:path>
            </a:pathLst>
          </a:custGeom>
          <a:solidFill>
            <a:srgbClr val="274EE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18"/>
          <p:cNvSpPr/>
          <p:nvPr/>
        </p:nvSpPr>
        <p:spPr>
          <a:xfrm>
            <a:off x="10299756" y="663646"/>
            <a:ext cx="1357312" cy="46037"/>
          </a:xfrm>
          <a:prstGeom prst="roundRect">
            <a:avLst>
              <a:gd name="adj" fmla="val 16667"/>
            </a:avLst>
          </a:prstGeom>
          <a:solidFill>
            <a:srgbClr val="274EE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8" name="Google Shape;16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7350" y="422875"/>
            <a:ext cx="1193501" cy="69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12 Imagen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2" t="-1" r="12546" b="4779"/>
          <a:stretch/>
        </p:blipFill>
        <p:spPr>
          <a:xfrm>
            <a:off x="6931319" y="2427606"/>
            <a:ext cx="4863313" cy="4133167"/>
          </a:xfrm>
          <a:prstGeom prst="rect">
            <a:avLst/>
          </a:prstGeom>
        </p:spPr>
      </p:pic>
      <p:pic>
        <p:nvPicPr>
          <p:cNvPr id="15" name="14 Imagen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22"/>
          <a:stretch/>
        </p:blipFill>
        <p:spPr>
          <a:xfrm>
            <a:off x="566444" y="1643182"/>
            <a:ext cx="5186994" cy="4982513"/>
          </a:xfrm>
          <a:prstGeom prst="rect">
            <a:avLst/>
          </a:prstGeom>
        </p:spPr>
      </p:pic>
      <p:pic>
        <p:nvPicPr>
          <p:cNvPr id="14" name="13 Imagen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25" t="2654" r="6244" b="58"/>
          <a:stretch/>
        </p:blipFill>
        <p:spPr>
          <a:xfrm>
            <a:off x="5518768" y="1036279"/>
            <a:ext cx="3421864" cy="3510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865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</TotalTime>
  <Words>375</Words>
  <Application>Microsoft Office PowerPoint</Application>
  <PresentationFormat>Personalizado</PresentationFormat>
  <Paragraphs>72</Paragraphs>
  <Slides>12</Slides>
  <Notes>12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Arial</vt:lpstr>
      <vt:lpstr>Open Sans</vt:lpstr>
      <vt:lpstr>Encode Sans ExtraBold</vt:lpstr>
      <vt:lpstr>Calibri</vt:lpstr>
      <vt:lpstr>Encode Sans</vt:lpstr>
      <vt:lpstr>Century Gothic</vt:lpstr>
      <vt:lpstr>Тема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Capacitacion</dc:creator>
  <cp:lastModifiedBy>Capacitacion</cp:lastModifiedBy>
  <cp:revision>22</cp:revision>
  <dcterms:modified xsi:type="dcterms:W3CDTF">2023-07-31T15:14:53Z</dcterms:modified>
</cp:coreProperties>
</file>